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sldIdLst>
    <p:sldId id="257" r:id="rId2"/>
    <p:sldId id="300" r:id="rId3"/>
    <p:sldId id="330" r:id="rId4"/>
    <p:sldId id="306" r:id="rId5"/>
    <p:sldId id="303" r:id="rId6"/>
    <p:sldId id="304" r:id="rId7"/>
    <p:sldId id="308" r:id="rId8"/>
    <p:sldId id="307" r:id="rId9"/>
    <p:sldId id="310" r:id="rId10"/>
    <p:sldId id="311" r:id="rId11"/>
    <p:sldId id="312" r:id="rId12"/>
    <p:sldId id="313" r:id="rId13"/>
    <p:sldId id="318" r:id="rId14"/>
    <p:sldId id="316" r:id="rId15"/>
    <p:sldId id="319" r:id="rId16"/>
    <p:sldId id="320" r:id="rId17"/>
    <p:sldId id="321" r:id="rId18"/>
    <p:sldId id="322" r:id="rId19"/>
    <p:sldId id="325" r:id="rId20"/>
    <p:sldId id="326" r:id="rId21"/>
    <p:sldId id="328" r:id="rId22"/>
    <p:sldId id="263" r:id="rId23"/>
  </p:sldIdLst>
  <p:sldSz cx="8999538" cy="5040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80C8"/>
    <a:srgbClr val="AF935C"/>
    <a:srgbClr val="23BEFF"/>
    <a:srgbClr val="4FDCFF"/>
    <a:srgbClr val="3693E2"/>
    <a:srgbClr val="8FA0CC"/>
    <a:srgbClr val="161D3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5000" autoAdjust="0"/>
  </p:normalViewPr>
  <p:slideViewPr>
    <p:cSldViewPr snapToGrid="0">
      <p:cViewPr varScale="1">
        <p:scale>
          <a:sx n="145" d="100"/>
          <a:sy n="145" d="100"/>
        </p:scale>
        <p:origin x="-90" y="-252"/>
      </p:cViewPr>
      <p:guideLst>
        <p:guide orient="horz" pos="1701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57807-C398-4898-B1FF-51A0307427B9}" type="datetimeFigureOut">
              <a:rPr lang="zh-CN" altLang="en-US" smtClean="0"/>
              <a:pPr/>
              <a:t>2020-5-13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1143000"/>
            <a:ext cx="5508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DF796-A944-441F-8AC6-42CBC275A4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73735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1pPr>
    <a:lvl2pPr marL="337185" algn="l" defTabSz="673735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2pPr>
    <a:lvl3pPr marL="673735" algn="l" defTabSz="673735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3pPr>
    <a:lvl4pPr marL="1010920" algn="l" defTabSz="673735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4pPr>
    <a:lvl5pPr marL="1348105" algn="l" defTabSz="673735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5pPr>
    <a:lvl6pPr marL="1684655" algn="l" defTabSz="673735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6pPr>
    <a:lvl7pPr marL="2021840" algn="l" defTabSz="673735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7pPr>
    <a:lvl8pPr marL="2358390" algn="l" defTabSz="673735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8pPr>
    <a:lvl9pPr marL="2695575" algn="l" defTabSz="673735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DF796-A944-441F-8AC6-42CBC275A4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2495" fontAlgn="base">
              <a:spcBef>
                <a:spcPct val="0"/>
              </a:spcBef>
              <a:spcAft>
                <a:spcPct val="0"/>
              </a:spcAft>
            </a:pPr>
            <a:fld id="{C8219347-F496-40E4-BEBE-71396E7805D5}" type="slidenum">
              <a:rPr lang="zh-CN" altLang="en-US"/>
              <a:pPr defTabSz="912495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2495" fontAlgn="base">
              <a:spcBef>
                <a:spcPct val="0"/>
              </a:spcBef>
              <a:spcAft>
                <a:spcPct val="0"/>
              </a:spcAft>
            </a:pPr>
            <a:fld id="{C8219347-F496-40E4-BEBE-71396E7805D5}" type="slidenum">
              <a:rPr lang="zh-CN" altLang="en-US"/>
              <a:pPr defTabSz="912495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2495" fontAlgn="base">
              <a:spcBef>
                <a:spcPct val="0"/>
              </a:spcBef>
              <a:spcAft>
                <a:spcPct val="0"/>
              </a:spcAft>
            </a:pPr>
            <a:fld id="{C8219347-F496-40E4-BEBE-71396E7805D5}" type="slidenum">
              <a:rPr lang="zh-CN" altLang="en-US"/>
              <a:pPr defTabSz="912495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2495" fontAlgn="base">
              <a:spcBef>
                <a:spcPct val="0"/>
              </a:spcBef>
              <a:spcAft>
                <a:spcPct val="0"/>
              </a:spcAft>
            </a:pPr>
            <a:fld id="{C8219347-F496-40E4-BEBE-71396E7805D5}" type="slidenum">
              <a:rPr lang="zh-CN" altLang="en-US"/>
              <a:pPr defTabSz="912495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2495" fontAlgn="base">
              <a:spcBef>
                <a:spcPct val="0"/>
              </a:spcBef>
              <a:spcAft>
                <a:spcPct val="0"/>
              </a:spcAft>
            </a:pPr>
            <a:fld id="{C8219347-F496-40E4-BEBE-71396E7805D5}" type="slidenum">
              <a:rPr lang="zh-CN" altLang="en-US"/>
              <a:pPr defTabSz="912495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DF796-A944-441F-8AC6-42CBC275A43C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2495" fontAlgn="base">
              <a:spcBef>
                <a:spcPct val="0"/>
              </a:spcBef>
              <a:spcAft>
                <a:spcPct val="0"/>
              </a:spcAft>
            </a:pPr>
            <a:fld id="{C8219347-F496-40E4-BEBE-71396E7805D5}" type="slidenum">
              <a:rPr lang="zh-CN" altLang="en-US"/>
              <a:pPr defTabSz="912495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2495" fontAlgn="base">
              <a:spcBef>
                <a:spcPct val="0"/>
              </a:spcBef>
              <a:spcAft>
                <a:spcPct val="0"/>
              </a:spcAft>
            </a:pPr>
            <a:fld id="{C8219347-F496-40E4-BEBE-71396E7805D5}" type="slidenum">
              <a:rPr lang="zh-CN" altLang="en-US"/>
              <a:pPr defTabSz="912495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2495" fontAlgn="base">
              <a:spcBef>
                <a:spcPct val="0"/>
              </a:spcBef>
              <a:spcAft>
                <a:spcPct val="0"/>
              </a:spcAft>
            </a:pPr>
            <a:fld id="{C8219347-F496-40E4-BEBE-71396E7805D5}" type="slidenum">
              <a:rPr lang="zh-CN" altLang="en-US"/>
              <a:pPr defTabSz="912495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2495" fontAlgn="base">
              <a:spcBef>
                <a:spcPct val="0"/>
              </a:spcBef>
              <a:spcAft>
                <a:spcPct val="0"/>
              </a:spcAft>
            </a:pPr>
            <a:fld id="{C8219347-F496-40E4-BEBE-71396E7805D5}" type="slidenum">
              <a:rPr lang="zh-CN" altLang="en-US"/>
              <a:pPr defTabSz="912495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2495" fontAlgn="base">
              <a:spcBef>
                <a:spcPct val="0"/>
              </a:spcBef>
              <a:spcAft>
                <a:spcPct val="0"/>
              </a:spcAft>
            </a:pPr>
            <a:fld id="{C8219347-F496-40E4-BEBE-71396E7805D5}" type="slidenum">
              <a:rPr lang="zh-CN" altLang="en-US"/>
              <a:pPr defTabSz="912495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2495" fontAlgn="base">
              <a:spcBef>
                <a:spcPct val="0"/>
              </a:spcBef>
              <a:spcAft>
                <a:spcPct val="0"/>
              </a:spcAft>
            </a:pPr>
            <a:fld id="{C8219347-F496-40E4-BEBE-71396E7805D5}" type="slidenum">
              <a:rPr lang="zh-CN" altLang="en-US"/>
              <a:pPr defTabSz="912495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2495" fontAlgn="base">
              <a:spcBef>
                <a:spcPct val="0"/>
              </a:spcBef>
              <a:spcAft>
                <a:spcPct val="0"/>
              </a:spcAft>
            </a:pPr>
            <a:fld id="{C8219347-F496-40E4-BEBE-71396E7805D5}" type="slidenum">
              <a:rPr lang="zh-CN" altLang="en-US"/>
              <a:pPr defTabSz="912495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2495" fontAlgn="base">
              <a:spcBef>
                <a:spcPct val="0"/>
              </a:spcBef>
              <a:spcAft>
                <a:spcPct val="0"/>
              </a:spcAft>
            </a:pPr>
            <a:fld id="{C8219347-F496-40E4-BEBE-71396E7805D5}" type="slidenum">
              <a:rPr lang="zh-CN" altLang="en-US"/>
              <a:pPr defTabSz="912495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tudy.163.com/course/introduction.htm?courseId=1003806063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4942" y="824885"/>
            <a:ext cx="6749654" cy="1754776"/>
          </a:xfrm>
        </p:spPr>
        <p:txBody>
          <a:bodyPr anchor="b"/>
          <a:lstStyle>
            <a:lvl1pPr algn="ctr">
              <a:defRPr sz="441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4942" y="2647331"/>
            <a:ext cx="6749654" cy="1216909"/>
          </a:xfrm>
        </p:spPr>
        <p:txBody>
          <a:bodyPr/>
          <a:lstStyle>
            <a:lvl1pPr marL="0" indent="0" algn="ctr">
              <a:buNone/>
              <a:defRPr sz="1765"/>
            </a:lvl1pPr>
            <a:lvl2pPr marL="335915" indent="0" algn="ctr">
              <a:buNone/>
              <a:defRPr sz="1470"/>
            </a:lvl2pPr>
            <a:lvl3pPr marL="671830" indent="0" algn="ctr">
              <a:buNone/>
              <a:defRPr sz="1325"/>
            </a:lvl3pPr>
            <a:lvl4pPr marL="1008380" indent="0" algn="ctr">
              <a:buNone/>
              <a:defRPr sz="1175"/>
            </a:lvl4pPr>
            <a:lvl5pPr marL="1344295" indent="0" algn="ctr">
              <a:buNone/>
              <a:defRPr sz="1175"/>
            </a:lvl5pPr>
            <a:lvl6pPr marL="1680210" indent="0" algn="ctr">
              <a:buNone/>
              <a:defRPr sz="1175"/>
            </a:lvl6pPr>
            <a:lvl7pPr marL="2016125" indent="0" algn="ctr">
              <a:buNone/>
              <a:defRPr sz="1175"/>
            </a:lvl7pPr>
            <a:lvl8pPr marL="2352040" indent="0" algn="ctr">
              <a:buNone/>
              <a:defRPr sz="1175"/>
            </a:lvl8pPr>
            <a:lvl9pPr marL="2688590" indent="0" algn="ctr">
              <a:buNone/>
              <a:defRPr sz="1175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C3EF-E09A-4687-B863-5A7FF165526A}" type="datetimeFigureOut">
              <a:rPr lang="zh-CN" altLang="en-US" smtClean="0"/>
              <a:pPr/>
              <a:t>2020-5-13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7106-07BA-4B84-9208-8EEBD78786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C3EF-E09A-4687-B863-5A7FF165526A}" type="datetimeFigureOut">
              <a:rPr lang="zh-CN" altLang="en-US" smtClean="0"/>
              <a:pPr/>
              <a:t>2020-5-13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7106-07BA-4B84-9208-8EEBD78786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268350"/>
            <a:ext cx="1940525" cy="427143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18718" y="268350"/>
            <a:ext cx="5709082" cy="4271432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C3EF-E09A-4687-B863-5A7FF165526A}" type="datetimeFigureOut">
              <a:rPr lang="zh-CN" altLang="en-US" smtClean="0"/>
              <a:pPr/>
              <a:t>2020-5-13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7106-07BA-4B84-9208-8EEBD78786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8128" y="633100"/>
            <a:ext cx="3023282" cy="3010187"/>
          </a:xfrm>
          <a:prstGeom prst="rect">
            <a:avLst/>
          </a:prstGeom>
        </p:spPr>
      </p:pic>
      <p:sp>
        <p:nvSpPr>
          <p:cNvPr id="7" name="Text Placeholder 1"/>
          <p:cNvSpPr txBox="1"/>
          <p:nvPr userDrawn="1"/>
        </p:nvSpPr>
        <p:spPr>
          <a:xfrm>
            <a:off x="3004493" y="3643288"/>
            <a:ext cx="3006917" cy="357448"/>
          </a:xfrm>
          <a:prstGeom prst="rect">
            <a:avLst/>
          </a:prstGeom>
        </p:spPr>
        <p:txBody>
          <a:bodyPr vert="horz" lIns="67204" tIns="33602" rIns="67204" bIns="33602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zh-CN" altLang="en-US" sz="206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微信公众号：短酷</a:t>
            </a:r>
            <a:r>
              <a:rPr lang="en-US" altLang="zh-CN" sz="206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60" b="1" dirty="0">
              <a:solidFill>
                <a:srgbClr val="4454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C3EF-E09A-4687-B863-5A7FF165526A}" type="datetimeFigureOut">
              <a:rPr lang="zh-CN" altLang="en-US" smtClean="0"/>
              <a:pPr/>
              <a:t>2020-5-13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7106-07BA-4B84-9208-8EEBD78786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1256579"/>
            <a:ext cx="7762102" cy="2096630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4031" y="3373044"/>
            <a:ext cx="7762102" cy="1102568"/>
          </a:xfrm>
        </p:spPr>
        <p:txBody>
          <a:bodyPr/>
          <a:lstStyle>
            <a:lvl1pPr marL="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1pPr>
            <a:lvl2pPr marL="335915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183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3pPr>
            <a:lvl4pPr marL="100838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4pPr>
            <a:lvl5pPr marL="1344295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5pPr>
            <a:lvl6pPr marL="168021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6pPr>
            <a:lvl7pPr marL="2016125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7pPr>
            <a:lvl8pPr marL="235204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8pPr>
            <a:lvl9pPr marL="268859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C3EF-E09A-4687-B863-5A7FF165526A}" type="datetimeFigureOut">
              <a:rPr lang="zh-CN" altLang="en-US" smtClean="0"/>
              <a:pPr/>
              <a:t>2020-5-13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7106-07BA-4B84-9208-8EEBD78786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8718" y="1341750"/>
            <a:ext cx="3824804" cy="319803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56016" y="1341750"/>
            <a:ext cx="3824804" cy="319803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C3EF-E09A-4687-B863-5A7FF165526A}" type="datetimeFigureOut">
              <a:rPr lang="zh-CN" altLang="en-US" smtClean="0"/>
              <a:pPr/>
              <a:t>2020-5-13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7106-07BA-4B84-9208-8EEBD78786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268350"/>
            <a:ext cx="7762102" cy="97422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9891" y="1235577"/>
            <a:ext cx="3807226" cy="605537"/>
          </a:xfrm>
        </p:spPr>
        <p:txBody>
          <a:bodyPr anchor="b"/>
          <a:lstStyle>
            <a:lvl1pPr marL="0" indent="0">
              <a:buNone/>
              <a:defRPr sz="1765" b="1"/>
            </a:lvl1pPr>
            <a:lvl2pPr marL="335915" indent="0">
              <a:buNone/>
              <a:defRPr sz="1470" b="1"/>
            </a:lvl2pPr>
            <a:lvl3pPr marL="671830" indent="0">
              <a:buNone/>
              <a:defRPr sz="1325" b="1"/>
            </a:lvl3pPr>
            <a:lvl4pPr marL="1008380" indent="0">
              <a:buNone/>
              <a:defRPr sz="1175" b="1"/>
            </a:lvl4pPr>
            <a:lvl5pPr marL="1344295" indent="0">
              <a:buNone/>
              <a:defRPr sz="1175" b="1"/>
            </a:lvl5pPr>
            <a:lvl6pPr marL="1680210" indent="0">
              <a:buNone/>
              <a:defRPr sz="1175" b="1"/>
            </a:lvl6pPr>
            <a:lvl7pPr marL="2016125" indent="0">
              <a:buNone/>
              <a:defRPr sz="1175" b="1"/>
            </a:lvl7pPr>
            <a:lvl8pPr marL="2352040" indent="0">
              <a:buNone/>
              <a:defRPr sz="1175" b="1"/>
            </a:lvl8pPr>
            <a:lvl9pPr marL="2688590" indent="0">
              <a:buNone/>
              <a:defRPr sz="1175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891" y="1841114"/>
            <a:ext cx="3807226" cy="270800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56016" y="1235577"/>
            <a:ext cx="3825976" cy="605537"/>
          </a:xfrm>
        </p:spPr>
        <p:txBody>
          <a:bodyPr anchor="b"/>
          <a:lstStyle>
            <a:lvl1pPr marL="0" indent="0">
              <a:buNone/>
              <a:defRPr sz="1765" b="1"/>
            </a:lvl1pPr>
            <a:lvl2pPr marL="335915" indent="0">
              <a:buNone/>
              <a:defRPr sz="1470" b="1"/>
            </a:lvl2pPr>
            <a:lvl3pPr marL="671830" indent="0">
              <a:buNone/>
              <a:defRPr sz="1325" b="1"/>
            </a:lvl3pPr>
            <a:lvl4pPr marL="1008380" indent="0">
              <a:buNone/>
              <a:defRPr sz="1175" b="1"/>
            </a:lvl4pPr>
            <a:lvl5pPr marL="1344295" indent="0">
              <a:buNone/>
              <a:defRPr sz="1175" b="1"/>
            </a:lvl5pPr>
            <a:lvl6pPr marL="1680210" indent="0">
              <a:buNone/>
              <a:defRPr sz="1175" b="1"/>
            </a:lvl6pPr>
            <a:lvl7pPr marL="2016125" indent="0">
              <a:buNone/>
              <a:defRPr sz="1175" b="1"/>
            </a:lvl7pPr>
            <a:lvl8pPr marL="2352040" indent="0">
              <a:buNone/>
              <a:defRPr sz="1175" b="1"/>
            </a:lvl8pPr>
            <a:lvl9pPr marL="2688590" indent="0">
              <a:buNone/>
              <a:defRPr sz="1175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56016" y="1841114"/>
            <a:ext cx="3825976" cy="270800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C3EF-E09A-4687-B863-5A7FF165526A}" type="datetimeFigureOut">
              <a:rPr lang="zh-CN" altLang="en-US" smtClean="0"/>
              <a:pPr/>
              <a:t>2020-5-13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7106-07BA-4B84-9208-8EEBD78786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C3EF-E09A-4687-B863-5A7FF165526A}" type="datetimeFigureOut">
              <a:rPr lang="zh-CN" altLang="en-US" smtClean="0"/>
              <a:pPr/>
              <a:t>2020-5-13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7106-07BA-4B84-9208-8EEBD78786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C3EF-E09A-4687-B863-5A7FF165526A}" type="datetimeFigureOut">
              <a:rPr lang="zh-CN" altLang="en-US" smtClean="0"/>
              <a:pPr/>
              <a:t>2020-5-13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7106-07BA-4B84-9208-8EEBD78786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336021"/>
            <a:ext cx="2902585" cy="1176073"/>
          </a:xfrm>
        </p:spPr>
        <p:txBody>
          <a:bodyPr anchor="b"/>
          <a:lstStyle>
            <a:lvl1pPr>
              <a:defRPr sz="2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25976" y="725712"/>
            <a:ext cx="4556016" cy="3581889"/>
          </a:xfrm>
        </p:spPr>
        <p:txBody>
          <a:bodyPr/>
          <a:lstStyle>
            <a:lvl1pPr>
              <a:defRPr sz="2350"/>
            </a:lvl1pPr>
            <a:lvl2pPr>
              <a:defRPr sz="2060"/>
            </a:lvl2pPr>
            <a:lvl3pPr>
              <a:defRPr sz="1765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19891" y="1512094"/>
            <a:ext cx="2902585" cy="2801341"/>
          </a:xfrm>
        </p:spPr>
        <p:txBody>
          <a:bodyPr/>
          <a:lstStyle>
            <a:lvl1pPr marL="0" indent="0">
              <a:buNone/>
              <a:defRPr sz="1175"/>
            </a:lvl1pPr>
            <a:lvl2pPr marL="335915" indent="0">
              <a:buNone/>
              <a:defRPr sz="1030"/>
            </a:lvl2pPr>
            <a:lvl3pPr marL="671830" indent="0">
              <a:buNone/>
              <a:defRPr sz="880"/>
            </a:lvl3pPr>
            <a:lvl4pPr marL="1008380" indent="0">
              <a:buNone/>
              <a:defRPr sz="735"/>
            </a:lvl4pPr>
            <a:lvl5pPr marL="1344295" indent="0">
              <a:buNone/>
              <a:defRPr sz="735"/>
            </a:lvl5pPr>
            <a:lvl6pPr marL="1680210" indent="0">
              <a:buNone/>
              <a:defRPr sz="735"/>
            </a:lvl6pPr>
            <a:lvl7pPr marL="2016125" indent="0">
              <a:buNone/>
              <a:defRPr sz="735"/>
            </a:lvl7pPr>
            <a:lvl8pPr marL="2352040" indent="0">
              <a:buNone/>
              <a:defRPr sz="735"/>
            </a:lvl8pPr>
            <a:lvl9pPr marL="2688590" indent="0">
              <a:buNone/>
              <a:defRPr sz="73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C3EF-E09A-4687-B863-5A7FF165526A}" type="datetimeFigureOut">
              <a:rPr lang="zh-CN" altLang="en-US" smtClean="0"/>
              <a:pPr/>
              <a:t>2020-5-13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7106-07BA-4B84-9208-8EEBD78786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336021"/>
            <a:ext cx="2902585" cy="1176073"/>
          </a:xfrm>
        </p:spPr>
        <p:txBody>
          <a:bodyPr anchor="b"/>
          <a:lstStyle>
            <a:lvl1pPr>
              <a:defRPr sz="2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725712"/>
            <a:ext cx="4556016" cy="3581889"/>
          </a:xfrm>
        </p:spPr>
        <p:txBody>
          <a:bodyPr anchor="t"/>
          <a:lstStyle>
            <a:lvl1pPr marL="0" indent="0">
              <a:buNone/>
              <a:defRPr sz="2350"/>
            </a:lvl1pPr>
            <a:lvl2pPr marL="335915" indent="0">
              <a:buNone/>
              <a:defRPr sz="2060"/>
            </a:lvl2pPr>
            <a:lvl3pPr marL="671830" indent="0">
              <a:buNone/>
              <a:defRPr sz="1765"/>
            </a:lvl3pPr>
            <a:lvl4pPr marL="1008380" indent="0">
              <a:buNone/>
              <a:defRPr sz="1470"/>
            </a:lvl4pPr>
            <a:lvl5pPr marL="1344295" indent="0">
              <a:buNone/>
              <a:defRPr sz="1470"/>
            </a:lvl5pPr>
            <a:lvl6pPr marL="1680210" indent="0">
              <a:buNone/>
              <a:defRPr sz="1470"/>
            </a:lvl6pPr>
            <a:lvl7pPr marL="2016125" indent="0">
              <a:buNone/>
              <a:defRPr sz="1470"/>
            </a:lvl7pPr>
            <a:lvl8pPr marL="2352040" indent="0">
              <a:buNone/>
              <a:defRPr sz="1470"/>
            </a:lvl8pPr>
            <a:lvl9pPr marL="2688590" indent="0">
              <a:buNone/>
              <a:defRPr sz="147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19891" y="1512094"/>
            <a:ext cx="2902585" cy="2801341"/>
          </a:xfrm>
        </p:spPr>
        <p:txBody>
          <a:bodyPr/>
          <a:lstStyle>
            <a:lvl1pPr marL="0" indent="0">
              <a:buNone/>
              <a:defRPr sz="1175"/>
            </a:lvl1pPr>
            <a:lvl2pPr marL="335915" indent="0">
              <a:buNone/>
              <a:defRPr sz="1030"/>
            </a:lvl2pPr>
            <a:lvl3pPr marL="671830" indent="0">
              <a:buNone/>
              <a:defRPr sz="880"/>
            </a:lvl3pPr>
            <a:lvl4pPr marL="1008380" indent="0">
              <a:buNone/>
              <a:defRPr sz="735"/>
            </a:lvl4pPr>
            <a:lvl5pPr marL="1344295" indent="0">
              <a:buNone/>
              <a:defRPr sz="735"/>
            </a:lvl5pPr>
            <a:lvl6pPr marL="1680210" indent="0">
              <a:buNone/>
              <a:defRPr sz="735"/>
            </a:lvl6pPr>
            <a:lvl7pPr marL="2016125" indent="0">
              <a:buNone/>
              <a:defRPr sz="735"/>
            </a:lvl7pPr>
            <a:lvl8pPr marL="2352040" indent="0">
              <a:buNone/>
              <a:defRPr sz="735"/>
            </a:lvl8pPr>
            <a:lvl9pPr marL="2688590" indent="0">
              <a:buNone/>
              <a:defRPr sz="73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C3EF-E09A-4687-B863-5A7FF165526A}" type="datetimeFigureOut">
              <a:rPr lang="zh-CN" altLang="en-US" smtClean="0"/>
              <a:pPr/>
              <a:t>2020-5-13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7106-07BA-4B84-9208-8EEBD78786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268350"/>
            <a:ext cx="7762102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1341750"/>
            <a:ext cx="7762102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4671624"/>
            <a:ext cx="2024896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EC3EF-E09A-4687-B863-5A7FF165526A}" type="datetimeFigureOut">
              <a:rPr lang="zh-CN" altLang="en-US" smtClean="0"/>
              <a:pPr/>
              <a:t>2020-5-13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4671624"/>
            <a:ext cx="3037344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4671624"/>
            <a:ext cx="2024896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47106-07BA-4B84-9208-8EEBD78786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671830" rtl="0" eaLnBrk="1" latinLnBrk="0" hangingPunct="1">
        <a:lnSpc>
          <a:spcPct val="90000"/>
        </a:lnSpc>
        <a:spcBef>
          <a:spcPct val="0"/>
        </a:spcBef>
        <a:buNone/>
        <a:defRPr sz="32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275" indent="-168275" algn="l" defTabSz="671830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60" kern="1200">
          <a:solidFill>
            <a:schemeClr val="tx1"/>
          </a:solidFill>
          <a:latin typeface="+mn-lt"/>
          <a:ea typeface="+mn-ea"/>
          <a:cs typeface="+mn-cs"/>
        </a:defRPr>
      </a:lvl1pPr>
      <a:lvl2pPr marL="504190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40105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76020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5pPr>
      <a:lvl6pPr marL="1848485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6pPr>
      <a:lvl7pPr marL="2184400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8pPr>
      <a:lvl9pPr marL="2856230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1pPr>
      <a:lvl2pPr marL="335915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2pPr>
      <a:lvl3pPr marL="67183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3pPr>
      <a:lvl4pPr marL="100838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4pPr>
      <a:lvl5pPr marL="1344295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6pPr>
      <a:lvl7pPr marL="2016125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7pPr>
      <a:lvl8pPr marL="235204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8pPr>
      <a:lvl9pPr marL="268859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0620&#27721;&#35821;&#35328;&#24494;&#20449;.m4p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microsoft.com/office/2007/relationships/hdphoto" Target="../media/image35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任意多边形 7"/>
          <p:cNvSpPr>
            <a:spLocks noChangeArrowheads="1"/>
          </p:cNvSpPr>
          <p:nvPr/>
        </p:nvSpPr>
        <p:spPr bwMode="auto">
          <a:xfrm>
            <a:off x="8061" y="635"/>
            <a:ext cx="4346103" cy="5039146"/>
          </a:xfrm>
          <a:custGeom>
            <a:avLst/>
            <a:gdLst>
              <a:gd name="T0" fmla="*/ 0 w 5913247"/>
              <a:gd name="T1" fmla="*/ 0 h 6856326"/>
              <a:gd name="T2" fmla="*/ 5913247 w 5913247"/>
              <a:gd name="T3" fmla="*/ 0 h 6856326"/>
              <a:gd name="T4" fmla="*/ 3086951 w 5913247"/>
              <a:gd name="T5" fmla="*/ 6856326 h 6856326"/>
              <a:gd name="T6" fmla="*/ 0 w 5913247"/>
              <a:gd name="T7" fmla="*/ 6856326 h 6856326"/>
              <a:gd name="T8" fmla="*/ 0 60000 65536"/>
              <a:gd name="T9" fmla="*/ 0 60000 65536"/>
              <a:gd name="T10" fmla="*/ 0 60000 65536"/>
              <a:gd name="T11" fmla="*/ 0 60000 65536"/>
              <a:gd name="T12" fmla="*/ 0 w 5913247"/>
              <a:gd name="T13" fmla="*/ 0 h 6856326"/>
              <a:gd name="T14" fmla="*/ 5913247 w 5913247"/>
              <a:gd name="T15" fmla="*/ 6856326 h 68563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13247" h="6856326">
                <a:moveTo>
                  <a:pt x="0" y="0"/>
                </a:moveTo>
                <a:lnTo>
                  <a:pt x="5913247" y="0"/>
                </a:lnTo>
                <a:lnTo>
                  <a:pt x="3086951" y="6856326"/>
                </a:lnTo>
                <a:lnTo>
                  <a:pt x="0" y="6856326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2" name="任意多边形 8"/>
          <p:cNvSpPr>
            <a:spLocks noChangeArrowheads="1"/>
          </p:cNvSpPr>
          <p:nvPr/>
        </p:nvSpPr>
        <p:spPr bwMode="auto">
          <a:xfrm rot="1344138">
            <a:off x="3750723" y="-245016"/>
            <a:ext cx="585703" cy="3538720"/>
          </a:xfrm>
          <a:custGeom>
            <a:avLst/>
            <a:gdLst>
              <a:gd name="T0" fmla="*/ 0 w 796216"/>
              <a:gd name="T1" fmla="*/ 328215 h 4813865"/>
              <a:gd name="T2" fmla="*/ 796216 w 796216"/>
              <a:gd name="T3" fmla="*/ 0 h 4813865"/>
              <a:gd name="T4" fmla="*/ 796216 w 796216"/>
              <a:gd name="T5" fmla="*/ 4485651 h 4813865"/>
              <a:gd name="T6" fmla="*/ 0 w 796216"/>
              <a:gd name="T7" fmla="*/ 4813865 h 4813865"/>
              <a:gd name="T8" fmla="*/ 0 60000 65536"/>
              <a:gd name="T9" fmla="*/ 0 60000 65536"/>
              <a:gd name="T10" fmla="*/ 0 60000 65536"/>
              <a:gd name="T11" fmla="*/ 0 60000 65536"/>
              <a:gd name="T12" fmla="*/ 0 w 796216"/>
              <a:gd name="T13" fmla="*/ 0 h 4813865"/>
              <a:gd name="T14" fmla="*/ 796216 w 796216"/>
              <a:gd name="T15" fmla="*/ 4813865 h 48138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6216" h="4813865">
                <a:moveTo>
                  <a:pt x="0" y="328215"/>
                </a:moveTo>
                <a:lnTo>
                  <a:pt x="796216" y="0"/>
                </a:lnTo>
                <a:lnTo>
                  <a:pt x="796216" y="4485651"/>
                </a:lnTo>
                <a:lnTo>
                  <a:pt x="0" y="48138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4" name="任意多边形 9"/>
          <p:cNvSpPr>
            <a:spLocks noChangeArrowheads="1"/>
          </p:cNvSpPr>
          <p:nvPr/>
        </p:nvSpPr>
        <p:spPr bwMode="auto">
          <a:xfrm rot="1344138">
            <a:off x="4667780" y="-164511"/>
            <a:ext cx="389691" cy="2404649"/>
          </a:xfrm>
          <a:custGeom>
            <a:avLst/>
            <a:gdLst>
              <a:gd name="T0" fmla="*/ 0 w 530372"/>
              <a:gd name="T1" fmla="*/ 218629 h 3272305"/>
              <a:gd name="T2" fmla="*/ 530372 w 530372"/>
              <a:gd name="T3" fmla="*/ 0 h 3272305"/>
              <a:gd name="T4" fmla="*/ 530372 w 530372"/>
              <a:gd name="T5" fmla="*/ 3053676 h 3272305"/>
              <a:gd name="T6" fmla="*/ 0 w 530372"/>
              <a:gd name="T7" fmla="*/ 3272305 h 3272305"/>
              <a:gd name="T8" fmla="*/ 0 60000 65536"/>
              <a:gd name="T9" fmla="*/ 0 60000 65536"/>
              <a:gd name="T10" fmla="*/ 0 60000 65536"/>
              <a:gd name="T11" fmla="*/ 0 60000 65536"/>
              <a:gd name="T12" fmla="*/ 0 w 530372"/>
              <a:gd name="T13" fmla="*/ 0 h 3272305"/>
              <a:gd name="T14" fmla="*/ 530372 w 530372"/>
              <a:gd name="T15" fmla="*/ 3272305 h 32723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0372" h="3272305">
                <a:moveTo>
                  <a:pt x="0" y="218629"/>
                </a:moveTo>
                <a:lnTo>
                  <a:pt x="530372" y="0"/>
                </a:lnTo>
                <a:lnTo>
                  <a:pt x="530372" y="3053676"/>
                </a:lnTo>
                <a:lnTo>
                  <a:pt x="0" y="32723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" name="椭圆 10"/>
          <p:cNvSpPr>
            <a:spLocks noChangeArrowheads="1"/>
          </p:cNvSpPr>
          <p:nvPr/>
        </p:nvSpPr>
        <p:spPr bwMode="auto">
          <a:xfrm>
            <a:off x="7663243" y="416526"/>
            <a:ext cx="897222" cy="8972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" name="椭圆 11"/>
          <p:cNvSpPr>
            <a:spLocks noChangeArrowheads="1"/>
          </p:cNvSpPr>
          <p:nvPr/>
        </p:nvSpPr>
        <p:spPr bwMode="auto">
          <a:xfrm>
            <a:off x="6968589" y="1088568"/>
            <a:ext cx="703544" cy="7035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8" name="椭圆 12"/>
          <p:cNvSpPr>
            <a:spLocks noChangeArrowheads="1"/>
          </p:cNvSpPr>
          <p:nvPr/>
        </p:nvSpPr>
        <p:spPr bwMode="auto">
          <a:xfrm>
            <a:off x="6621314" y="416526"/>
            <a:ext cx="485363" cy="4865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9" name="椭圆 13"/>
          <p:cNvSpPr>
            <a:spLocks noChangeArrowheads="1"/>
          </p:cNvSpPr>
          <p:nvPr/>
        </p:nvSpPr>
        <p:spPr bwMode="auto">
          <a:xfrm>
            <a:off x="7785291" y="1638277"/>
            <a:ext cx="362856" cy="3628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0" name="椭圆 14"/>
          <p:cNvSpPr>
            <a:spLocks noChangeArrowheads="1"/>
          </p:cNvSpPr>
          <p:nvPr/>
        </p:nvSpPr>
        <p:spPr bwMode="auto">
          <a:xfrm>
            <a:off x="7227605" y="676708"/>
            <a:ext cx="256683" cy="2578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" name="椭圆 17"/>
          <p:cNvSpPr>
            <a:spLocks noChangeArrowheads="1"/>
          </p:cNvSpPr>
          <p:nvPr/>
        </p:nvSpPr>
        <p:spPr bwMode="auto">
          <a:xfrm>
            <a:off x="6391053" y="1188907"/>
            <a:ext cx="192512" cy="1936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2" name="椭圆 18"/>
          <p:cNvSpPr>
            <a:spLocks noChangeArrowheads="1"/>
          </p:cNvSpPr>
          <p:nvPr/>
        </p:nvSpPr>
        <p:spPr bwMode="auto">
          <a:xfrm>
            <a:off x="6671071" y="1638101"/>
            <a:ext cx="110840" cy="1108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204335" y="2705100"/>
            <a:ext cx="4134485" cy="1526540"/>
            <a:chOff x="6643" y="4361"/>
            <a:chExt cx="6511" cy="2404"/>
          </a:xfrm>
        </p:grpSpPr>
        <p:sp>
          <p:nvSpPr>
            <p:cNvPr id="25" name="文本框 6"/>
            <p:cNvSpPr>
              <a:spLocks noChangeArrowheads="1"/>
            </p:cNvSpPr>
            <p:nvPr/>
          </p:nvSpPr>
          <p:spPr bwMode="auto">
            <a:xfrm>
              <a:off x="6643" y="4361"/>
              <a:ext cx="6511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dist"/>
              <a:r>
                <a:rPr lang="zh-CN" altLang="en-US" sz="28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姚体" panose="02010601030101010101" pitchFamily="2" charset="-122"/>
                </a:rPr>
                <a:t>汉语言文学专业宣讲专</a:t>
              </a:r>
              <a:r>
                <a:rPr lang="zh-CN" altLang="en-US" sz="2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姚体" panose="02010601030101010101" pitchFamily="2" charset="-122"/>
                </a:rPr>
                <a:t>家</a:t>
              </a:r>
            </a:p>
          </p:txBody>
        </p:sp>
        <p:sp>
          <p:nvSpPr>
            <p:cNvPr id="53" name="文本框 19"/>
            <p:cNvSpPr>
              <a:spLocks noChangeArrowheads="1"/>
            </p:cNvSpPr>
            <p:nvPr/>
          </p:nvSpPr>
          <p:spPr bwMode="auto">
            <a:xfrm>
              <a:off x="6674" y="5450"/>
              <a:ext cx="4563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l" eaLnBrk="1" hangingPunct="1"/>
              <a:r>
                <a:rPr lang="zh-CN" altLang="en-US" sz="2400" b="1" dirty="0" smtClean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石小寒</a:t>
              </a:r>
              <a:endPara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" name="文本框 19"/>
            <p:cNvSpPr>
              <a:spLocks noChangeArrowheads="1"/>
            </p:cNvSpPr>
            <p:nvPr/>
          </p:nvSpPr>
          <p:spPr bwMode="auto">
            <a:xfrm>
              <a:off x="6650" y="6234"/>
              <a:ext cx="4563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l" eaLnBrk="1" hangingPunct="1"/>
              <a:r>
                <a:rPr lang="zh-CN" altLang="en-US" sz="1600" kern="120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山东聊城大学文学院</a:t>
              </a:r>
            </a:p>
          </p:txBody>
        </p:sp>
      </p:grp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8795" y="930910"/>
            <a:ext cx="7762240" cy="2271395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第三部分 </a:t>
            </a:r>
            <a:br>
              <a:rPr lang="zh-C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zh-CN" altLang="en-US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br>
              <a:rPr lang="zh-CN" altLang="en-US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zh-C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就业方向与发展前景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>
            <a:spLocks noChangeArrowheads="1"/>
          </p:cNvSpPr>
          <p:nvPr/>
        </p:nvSpPr>
        <p:spPr bwMode="auto">
          <a:xfrm>
            <a:off x="830059" y="755999"/>
            <a:ext cx="7832214" cy="3739552"/>
          </a:xfrm>
          <a:prstGeom prst="roundRect">
            <a:avLst>
              <a:gd name="adj" fmla="val 3926"/>
            </a:avLst>
          </a:prstGeom>
          <a:noFill/>
          <a:ln w="25400" algn="ctr">
            <a:solidFill>
              <a:schemeClr val="accent1"/>
            </a:solidFill>
            <a:round/>
          </a:ln>
        </p:spPr>
        <p:txBody>
          <a:bodyPr lIns="67162" tIns="33581" rIns="67162" bIns="33581"/>
          <a:lstStyle/>
          <a:p>
            <a:pPr defTabSz="610870"/>
            <a:endParaRPr lang="zh-CN" altLang="en-US" sz="1765">
              <a:latin typeface="Calibri" panose="020F0502020204030204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6567" y="5211899"/>
            <a:ext cx="8966213" cy="265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0373" tIns="25186" rIns="50373" bIns="25186" anchor="ctr"/>
          <a:lstStyle/>
          <a:p>
            <a:endParaRPr lang="zh-CN" altLang="zh-CN" sz="196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67"/>
          <p:cNvGrpSpPr/>
          <p:nvPr/>
        </p:nvGrpSpPr>
        <p:grpSpPr bwMode="auto">
          <a:xfrm>
            <a:off x="1041614" y="402889"/>
            <a:ext cx="5433647" cy="564666"/>
            <a:chOff x="6339097" y="1573726"/>
            <a:chExt cx="4303212" cy="511504"/>
          </a:xfrm>
        </p:grpSpPr>
        <p:sp>
          <p:nvSpPr>
            <p:cNvPr id="69" name="圆角矩形 68"/>
            <p:cNvSpPr>
              <a:spLocks noChangeArrowheads="1"/>
            </p:cNvSpPr>
            <p:nvPr/>
          </p:nvSpPr>
          <p:spPr bwMode="auto">
            <a:xfrm>
              <a:off x="6339097" y="1573726"/>
              <a:ext cx="4303212" cy="5115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algn="ctr">
              <a:noFill/>
              <a:round/>
            </a:ln>
            <a:effectLst>
              <a:outerShdw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lIns="14110" tIns="24692" rIns="14110" bIns="35275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645" dirty="0">
                <a:solidFill>
                  <a:schemeClr val="lt1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6421219" y="1613181"/>
              <a:ext cx="3829932" cy="354333"/>
            </a:xfrm>
            <a:prstGeom prst="rect">
              <a:avLst/>
            </a:prstGeom>
          </p:spPr>
          <p:txBody>
            <a:bodyPr wrap="square" lIns="119505" tIns="59752" rIns="119505" bIns="59752">
              <a:spAutoFit/>
            </a:bodyPr>
            <a:lstStyle/>
            <a:p>
              <a:r>
                <a:rPr lang="zh-CN" altLang="en-US" sz="1765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三、</a:t>
              </a:r>
              <a:r>
                <a:rPr lang="zh-CN" altLang="en-US" sz="176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就业方向与发展前景</a:t>
              </a:r>
              <a:endParaRPr lang="zh-CN" altLang="zh-CN" sz="17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29945" y="1391603"/>
            <a:ext cx="5644515" cy="17145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9599" tIns="44799" rIns="89599" bIns="44799" numCol="1" anchor="ctr" anchorCtr="0" compatLnSpc="1">
            <a:spAutoFit/>
          </a:bodyPr>
          <a:lstStyle/>
          <a:p>
            <a:pPr lvl="0" indent="276225" defTabSz="914400"/>
            <a:r>
              <a:rPr kumimoji="0" lang="en-US" altLang="zh-CN" sz="157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  </a:t>
            </a:r>
          </a:p>
          <a:p>
            <a:pPr lvl="0" indent="276225" defTabSz="914400"/>
            <a:r>
              <a:rPr kumimoji="0" lang="en-US" altLang="zh-CN" sz="157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   </a:t>
            </a:r>
            <a:r>
              <a:rPr kumimoji="0" b="1" i="0" u="none" strike="noStrike" cap="none" normalizeH="0" baseline="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汉语言文学专业</a:t>
            </a:r>
            <a:r>
              <a:rPr kumimoji="0" lang="zh-CN" b="1" i="0" u="none" strike="noStrike" cap="none" normalizeH="0" baseline="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的学生</a:t>
            </a:r>
            <a:r>
              <a:rPr kumimoji="0" b="1" i="0" u="none" strike="noStrike" cap="none" normalizeH="0" baseline="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系统掌握汉语言文学的基本知识，可在科研机关、高等院校从事研究、教学工作、有的可从事对外汉语教学，可适宜在党政机关，包括报刊宣传、新闻出版、影视文化、互联网、对外交流其他企事业部门从事语言文字工作的专门人才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78915" y="1101090"/>
            <a:ext cx="120396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就业方向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5540" y="1101090"/>
            <a:ext cx="346075" cy="3956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25895" y="1496695"/>
            <a:ext cx="2136140" cy="26873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4150" y="3106420"/>
            <a:ext cx="2421890" cy="133286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>
            <a:spLocks noChangeArrowheads="1"/>
          </p:cNvSpPr>
          <p:nvPr/>
        </p:nvSpPr>
        <p:spPr bwMode="auto">
          <a:xfrm>
            <a:off x="830059" y="755999"/>
            <a:ext cx="7832214" cy="3739552"/>
          </a:xfrm>
          <a:prstGeom prst="roundRect">
            <a:avLst>
              <a:gd name="adj" fmla="val 3926"/>
            </a:avLst>
          </a:prstGeom>
          <a:noFill/>
          <a:ln w="25400" algn="ctr">
            <a:solidFill>
              <a:schemeClr val="accent1"/>
            </a:solidFill>
            <a:round/>
          </a:ln>
        </p:spPr>
        <p:txBody>
          <a:bodyPr lIns="67162" tIns="33581" rIns="67162" bIns="33581"/>
          <a:lstStyle/>
          <a:p>
            <a:pPr defTabSz="610870"/>
            <a:endParaRPr lang="zh-CN" altLang="en-US" sz="1765">
              <a:latin typeface="Calibri" panose="020F0502020204030204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6567" y="5211899"/>
            <a:ext cx="8966213" cy="265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0373" tIns="25186" rIns="50373" bIns="25186" anchor="ctr"/>
          <a:lstStyle/>
          <a:p>
            <a:endParaRPr lang="zh-CN" altLang="zh-CN" sz="196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67"/>
          <p:cNvGrpSpPr/>
          <p:nvPr/>
        </p:nvGrpSpPr>
        <p:grpSpPr bwMode="auto">
          <a:xfrm>
            <a:off x="1041614" y="402889"/>
            <a:ext cx="5433647" cy="564666"/>
            <a:chOff x="6339097" y="1573726"/>
            <a:chExt cx="4303212" cy="511504"/>
          </a:xfrm>
        </p:grpSpPr>
        <p:sp>
          <p:nvSpPr>
            <p:cNvPr id="69" name="圆角矩形 68"/>
            <p:cNvSpPr>
              <a:spLocks noChangeArrowheads="1"/>
            </p:cNvSpPr>
            <p:nvPr/>
          </p:nvSpPr>
          <p:spPr bwMode="auto">
            <a:xfrm>
              <a:off x="6339097" y="1573726"/>
              <a:ext cx="4303212" cy="5115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algn="ctr">
              <a:noFill/>
              <a:round/>
            </a:ln>
            <a:effectLst>
              <a:outerShdw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lIns="14110" tIns="24692" rIns="14110" bIns="35275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645" dirty="0">
                <a:solidFill>
                  <a:schemeClr val="lt1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6421219" y="1613181"/>
              <a:ext cx="3829932" cy="354333"/>
            </a:xfrm>
            <a:prstGeom prst="rect">
              <a:avLst/>
            </a:prstGeom>
          </p:spPr>
          <p:txBody>
            <a:bodyPr wrap="square" lIns="119505" tIns="59752" rIns="119505" bIns="59752">
              <a:spAutoFit/>
            </a:bodyPr>
            <a:lstStyle/>
            <a:p>
              <a:r>
                <a:rPr lang="zh-CN" altLang="en-US" sz="1765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三、就业方向与发展前景</a:t>
              </a:r>
              <a:endParaRPr lang="zh-CN" altLang="zh-CN" sz="17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65810" y="1301115"/>
            <a:ext cx="7724140" cy="25457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9599" tIns="44799" rIns="89599" bIns="44799" numCol="1" anchor="ctr" anchorCtr="0" compatLnSpc="1">
            <a:spAutoFit/>
          </a:bodyPr>
          <a:lstStyle/>
          <a:p>
            <a:pPr lvl="0" indent="276225" defTabSz="914400"/>
            <a:r>
              <a:rPr kumimoji="0" lang="en-US" altLang="zh-CN" sz="157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  </a:t>
            </a:r>
          </a:p>
          <a:p>
            <a:pPr lvl="0" indent="276225" defTabSz="914400"/>
            <a:r>
              <a:rPr kumimoji="0" lang="en-US" altLang="zh-CN" sz="157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   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汉语言文学专业培养了一大批知名学者、教授、作家、记者、剧作家，对中国人文科学做出了极大的贡献。</a:t>
            </a:r>
            <a:r>
              <a:rPr kumimoji="0" b="1" i="0" u="none" strike="noStrike" cap="none" normalizeH="0" baseline="0" dirty="0" smtClean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据新浪教育相关信息显示，汉语言文学专业本科生毕业后有如下发展:</a:t>
            </a:r>
          </a:p>
          <a:p>
            <a:pPr lvl="0" indent="276225" defTabSz="914400"/>
            <a:r>
              <a:rPr kumimoji="0" lang="en-US" b="1" i="0" u="none" strike="noStrike" cap="none" normalizeH="0" baseline="0" dirty="0" smtClean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 1.</a:t>
            </a:r>
            <a:r>
              <a:rPr kumimoji="0" b="1" i="0" u="none" strike="noStrike" cap="none" normalizeH="0" baseline="0" dirty="0" smtClean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升学:考取研究生比例为20.14%</a:t>
            </a:r>
            <a:r>
              <a:rPr kumimoji="0" lang="zh-CN" b="1" i="0" u="none" strike="noStrike" cap="none" normalizeH="0" baseline="0" dirty="0" smtClean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；</a:t>
            </a:r>
            <a:endParaRPr kumimoji="0" b="1" i="0" u="none" strike="noStrike" cap="none" normalizeH="0" baseline="0" dirty="0" smtClean="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lvl="0" indent="276225" defTabSz="914400"/>
            <a:r>
              <a:rPr kumimoji="0" lang="en-US" b="1" i="0" u="none" strike="noStrike" cap="none" normalizeH="0" baseline="0" dirty="0" smtClean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 2.</a:t>
            </a:r>
            <a:r>
              <a:rPr kumimoji="0" b="1" i="0" u="none" strike="noStrike" cap="none" normalizeH="0" baseline="0" dirty="0" smtClean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就业流向:国有企业就业为5.04%;中初级教学单位16.55%;其他企业就业为14.62%;三资企业为2.90%;其他灵活就业12.59%;机关为3.24%;其他事业单位2.10%;出国1.68%;自由职业2.18%;</a:t>
            </a:r>
          </a:p>
          <a:p>
            <a:pPr lvl="0" indent="276225" defTabSz="914400"/>
            <a:r>
              <a:rPr kumimoji="0" lang="en-US" b="1" i="0" u="none" strike="noStrike" cap="none" normalizeH="0" baseline="0" dirty="0" smtClean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 3.</a:t>
            </a:r>
            <a:r>
              <a:rPr kumimoji="0" b="1" i="0" u="none" strike="noStrike" cap="none" normalizeH="0" baseline="0" dirty="0" smtClean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就业率:84.92%。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78915" y="1101090"/>
            <a:ext cx="120396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发展前景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5540" y="1101090"/>
            <a:ext cx="346075" cy="39560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6415" y="817245"/>
            <a:ext cx="7762240" cy="2271395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第四部分 </a:t>
            </a:r>
            <a:br>
              <a:rPr lang="zh-C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zh-CN" altLang="en-US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br>
              <a:rPr lang="zh-CN" altLang="en-US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zh-C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学习本专业类有何优势和劣势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>
            <a:spLocks noChangeArrowheads="1"/>
          </p:cNvSpPr>
          <p:nvPr/>
        </p:nvSpPr>
        <p:spPr bwMode="auto">
          <a:xfrm>
            <a:off x="830059" y="755999"/>
            <a:ext cx="7832214" cy="3739552"/>
          </a:xfrm>
          <a:prstGeom prst="roundRect">
            <a:avLst>
              <a:gd name="adj" fmla="val 3926"/>
            </a:avLst>
          </a:prstGeom>
          <a:noFill/>
          <a:ln w="25400" algn="ctr">
            <a:solidFill>
              <a:schemeClr val="accent1"/>
            </a:solidFill>
            <a:round/>
          </a:ln>
        </p:spPr>
        <p:txBody>
          <a:bodyPr lIns="67162" tIns="33581" rIns="67162" bIns="33581"/>
          <a:lstStyle/>
          <a:p>
            <a:pPr defTabSz="610870"/>
            <a:endParaRPr lang="zh-CN" altLang="en-US" sz="1765">
              <a:latin typeface="Calibri" panose="020F0502020204030204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6567" y="5211899"/>
            <a:ext cx="8966213" cy="265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0373" tIns="25186" rIns="50373" bIns="25186" anchor="ctr"/>
          <a:lstStyle/>
          <a:p>
            <a:endParaRPr lang="zh-CN" altLang="zh-CN" sz="196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67"/>
          <p:cNvGrpSpPr/>
          <p:nvPr/>
        </p:nvGrpSpPr>
        <p:grpSpPr bwMode="auto">
          <a:xfrm>
            <a:off x="1041614" y="402889"/>
            <a:ext cx="5433647" cy="564666"/>
            <a:chOff x="6339097" y="1573726"/>
            <a:chExt cx="4303212" cy="511504"/>
          </a:xfrm>
        </p:grpSpPr>
        <p:sp>
          <p:nvSpPr>
            <p:cNvPr id="69" name="圆角矩形 68"/>
            <p:cNvSpPr>
              <a:spLocks noChangeArrowheads="1"/>
            </p:cNvSpPr>
            <p:nvPr/>
          </p:nvSpPr>
          <p:spPr bwMode="auto">
            <a:xfrm>
              <a:off x="6339097" y="1573726"/>
              <a:ext cx="4303212" cy="5115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algn="ctr">
              <a:noFill/>
              <a:round/>
            </a:ln>
            <a:effectLst>
              <a:outerShdw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lIns="14110" tIns="24692" rIns="14110" bIns="35275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645" dirty="0">
                <a:solidFill>
                  <a:schemeClr val="lt1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6421219" y="1613181"/>
              <a:ext cx="3829932" cy="354333"/>
            </a:xfrm>
            <a:prstGeom prst="rect">
              <a:avLst/>
            </a:prstGeom>
          </p:spPr>
          <p:txBody>
            <a:bodyPr wrap="square" lIns="119505" tIns="59752" rIns="119505" bIns="59752">
              <a:spAutoFit/>
            </a:bodyPr>
            <a:lstStyle/>
            <a:p>
              <a:r>
                <a:rPr lang="en-US" altLang="zh-CN" sz="1765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  A.</a:t>
              </a:r>
              <a:r>
                <a:rPr lang="zh-CN" altLang="en-US" sz="1765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学习本专业类优势</a:t>
              </a:r>
              <a:endParaRPr lang="zh-CN" altLang="zh-CN" sz="17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29945" y="1004570"/>
            <a:ext cx="7724140" cy="22688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9599" tIns="44799" rIns="89599" bIns="44799" numCol="1" anchor="ctr" anchorCtr="0" compatLnSpc="1">
            <a:spAutoFit/>
          </a:bodyPr>
          <a:lstStyle/>
          <a:p>
            <a:pPr lvl="0" indent="276225" defTabSz="914400"/>
            <a:r>
              <a:rPr kumimoji="0" lang="en-US" altLang="zh-CN" sz="157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  </a:t>
            </a:r>
          </a:p>
          <a:p>
            <a:pPr lvl="0" indent="276225" defTabSz="914400"/>
            <a:r>
              <a:rPr kumimoji="0" lang="en-US" altLang="zh-CN" sz="157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   </a:t>
            </a:r>
            <a:r>
              <a:rPr kumimoji="0" lang="en-US" altLang="zh-CN" sz="157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 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优势一：本专业一般都是各高校尤其是师范院校</a:t>
            </a:r>
            <a:r>
              <a:rPr lang="zh-CN" altLang="en-US" b="1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设立最早、规模最大、办学条件最好、师资力量最强的专业。</a:t>
            </a:r>
          </a:p>
          <a:p>
            <a:pPr lvl="0" indent="276225" defTabSz="914400"/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  优势二：本专业知识体系完备，既有深厚的人文气息，又有</a:t>
            </a:r>
            <a:r>
              <a:rPr lang="zh-CN" altLang="en-US" b="1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寓教于乐的教学模式，深受学生的喜爱。根据教育部门新生数据统计，每年报考汉语言文学专业的人数都位居前列。</a:t>
            </a:r>
          </a:p>
          <a:p>
            <a:pPr lvl="0" indent="276225" defTabSz="914400"/>
            <a:r>
              <a:rPr lang="zh-CN" altLang="en-US" b="1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  优势三：本专业考研率高、就业面广、社会需求大，在各行各业涌现出很多拔尖人才。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>
            <a:spLocks noChangeArrowheads="1"/>
          </p:cNvSpPr>
          <p:nvPr/>
        </p:nvSpPr>
        <p:spPr bwMode="auto">
          <a:xfrm>
            <a:off x="830059" y="755999"/>
            <a:ext cx="7832214" cy="3739552"/>
          </a:xfrm>
          <a:prstGeom prst="roundRect">
            <a:avLst>
              <a:gd name="adj" fmla="val 3926"/>
            </a:avLst>
          </a:prstGeom>
          <a:noFill/>
          <a:ln w="25400" algn="ctr">
            <a:solidFill>
              <a:schemeClr val="accent1"/>
            </a:solidFill>
            <a:round/>
          </a:ln>
        </p:spPr>
        <p:txBody>
          <a:bodyPr lIns="67162" tIns="33581" rIns="67162" bIns="33581"/>
          <a:lstStyle/>
          <a:p>
            <a:pPr defTabSz="610870"/>
            <a:endParaRPr lang="zh-CN" altLang="en-US" sz="1765">
              <a:latin typeface="Calibri" panose="020F0502020204030204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6567" y="5211899"/>
            <a:ext cx="8966213" cy="265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0373" tIns="25186" rIns="50373" bIns="25186" anchor="ctr"/>
          <a:lstStyle/>
          <a:p>
            <a:endParaRPr lang="zh-CN" altLang="zh-CN" sz="196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67"/>
          <p:cNvGrpSpPr/>
          <p:nvPr/>
        </p:nvGrpSpPr>
        <p:grpSpPr bwMode="auto">
          <a:xfrm>
            <a:off x="1041614" y="402889"/>
            <a:ext cx="5433647" cy="564666"/>
            <a:chOff x="6339097" y="1573726"/>
            <a:chExt cx="4303212" cy="511504"/>
          </a:xfrm>
        </p:grpSpPr>
        <p:sp>
          <p:nvSpPr>
            <p:cNvPr id="69" name="圆角矩形 68"/>
            <p:cNvSpPr>
              <a:spLocks noChangeArrowheads="1"/>
            </p:cNvSpPr>
            <p:nvPr/>
          </p:nvSpPr>
          <p:spPr bwMode="auto">
            <a:xfrm>
              <a:off x="6339097" y="1573726"/>
              <a:ext cx="4303212" cy="5115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algn="ctr">
              <a:noFill/>
              <a:round/>
            </a:ln>
            <a:effectLst>
              <a:outerShdw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lIns="14110" tIns="24692" rIns="14110" bIns="35275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645" dirty="0">
                <a:solidFill>
                  <a:schemeClr val="lt1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6421219" y="1613181"/>
              <a:ext cx="3829932" cy="354333"/>
            </a:xfrm>
            <a:prstGeom prst="rect">
              <a:avLst/>
            </a:prstGeom>
          </p:spPr>
          <p:txBody>
            <a:bodyPr wrap="square" lIns="119505" tIns="59752" rIns="119505" bIns="59752">
              <a:spAutoFit/>
            </a:bodyPr>
            <a:lstStyle/>
            <a:p>
              <a:r>
                <a:rPr lang="en-US" altLang="zh-CN" sz="1765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B .</a:t>
              </a:r>
              <a:r>
                <a:rPr lang="zh-CN" altLang="en-US" sz="1765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学习本专业类劣势</a:t>
              </a:r>
              <a:endParaRPr lang="en-US" altLang="zh-CN" sz="1765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29945" y="1116013"/>
            <a:ext cx="7724140" cy="15608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9599" tIns="44799" rIns="89599" bIns="44799" numCol="1" anchor="ctr" anchorCtr="0" compatLnSpc="1">
            <a:spAutoFit/>
          </a:bodyPr>
          <a:lstStyle/>
          <a:p>
            <a:pPr lvl="0" indent="276225" defTabSz="914400"/>
            <a:r>
              <a:rPr kumimoji="0" lang="en-US" altLang="zh-CN" sz="157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  </a:t>
            </a:r>
          </a:p>
          <a:p>
            <a:pPr lvl="0" indent="276225" defTabSz="914400"/>
            <a:r>
              <a:rPr kumimoji="0" lang="en-US" altLang="zh-CN" sz="157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     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劣势一：学习本专业需要有一定的国学基础和较强的学习兴趣，否则学习有一定的困难。</a:t>
            </a:r>
            <a:endParaRPr lang="zh-CN" altLang="en-US" sz="2000" b="1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  <a:sym typeface="+mn-ea"/>
            </a:endParaRPr>
          </a:p>
          <a:p>
            <a:pPr lvl="0" indent="276225" defTabSz="914400"/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  </a:t>
            </a:r>
            <a:r>
              <a:rPr lang="zh-CN" altLang="en-US" sz="2000" b="1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劣势二：学习本专业需要有较强的感知能力、审美能力和良好的心理素质，否则学习就会有一定的障碍。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4970" y="2488565"/>
            <a:ext cx="2929890" cy="1885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8960" y="760730"/>
            <a:ext cx="7762240" cy="2271395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第五部分 </a:t>
            </a:r>
            <a:br>
              <a:rPr lang="zh-C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zh-CN" altLang="en-US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br>
              <a:rPr lang="zh-CN" altLang="en-US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zh-C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学生素质要求与高校选科要求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>
            <a:spLocks noChangeArrowheads="1"/>
          </p:cNvSpPr>
          <p:nvPr/>
        </p:nvSpPr>
        <p:spPr bwMode="auto">
          <a:xfrm>
            <a:off x="830059" y="755999"/>
            <a:ext cx="7832214" cy="3739552"/>
          </a:xfrm>
          <a:prstGeom prst="roundRect">
            <a:avLst>
              <a:gd name="adj" fmla="val 3926"/>
            </a:avLst>
          </a:prstGeom>
          <a:noFill/>
          <a:ln w="25400" algn="ctr">
            <a:solidFill>
              <a:schemeClr val="accent1"/>
            </a:solidFill>
            <a:round/>
          </a:ln>
        </p:spPr>
        <p:txBody>
          <a:bodyPr lIns="67162" tIns="33581" rIns="67162" bIns="33581"/>
          <a:lstStyle/>
          <a:p>
            <a:pPr defTabSz="610870"/>
            <a:endParaRPr lang="zh-CN" altLang="en-US" sz="1765">
              <a:latin typeface="Calibri" panose="020F0502020204030204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6567" y="5211899"/>
            <a:ext cx="8966213" cy="265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0373" tIns="25186" rIns="50373" bIns="25186" anchor="ctr"/>
          <a:lstStyle/>
          <a:p>
            <a:endParaRPr lang="zh-CN" altLang="zh-CN" sz="196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67"/>
          <p:cNvGrpSpPr/>
          <p:nvPr/>
        </p:nvGrpSpPr>
        <p:grpSpPr bwMode="auto">
          <a:xfrm>
            <a:off x="1041614" y="402889"/>
            <a:ext cx="5433647" cy="564666"/>
            <a:chOff x="6339097" y="1573726"/>
            <a:chExt cx="4303212" cy="511504"/>
          </a:xfrm>
        </p:grpSpPr>
        <p:sp>
          <p:nvSpPr>
            <p:cNvPr id="69" name="圆角矩形 68"/>
            <p:cNvSpPr>
              <a:spLocks noChangeArrowheads="1"/>
            </p:cNvSpPr>
            <p:nvPr/>
          </p:nvSpPr>
          <p:spPr bwMode="auto">
            <a:xfrm>
              <a:off x="6339097" y="1573726"/>
              <a:ext cx="4303212" cy="5115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algn="ctr">
              <a:noFill/>
              <a:round/>
            </a:ln>
            <a:effectLst>
              <a:outerShdw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lIns="14110" tIns="24692" rIns="14110" bIns="35275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645" dirty="0">
                <a:solidFill>
                  <a:schemeClr val="lt1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6421219" y="1613181"/>
              <a:ext cx="3829932" cy="354333"/>
            </a:xfrm>
            <a:prstGeom prst="rect">
              <a:avLst/>
            </a:prstGeom>
          </p:spPr>
          <p:txBody>
            <a:bodyPr wrap="square" lIns="119505" tIns="59752" rIns="119505" bIns="59752">
              <a:spAutoFit/>
            </a:bodyPr>
            <a:lstStyle/>
            <a:p>
              <a:r>
                <a:rPr lang="en-US" altLang="zh-CN" sz="1765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A .</a:t>
              </a:r>
              <a:r>
                <a:rPr lang="zh-CN" altLang="en-US" sz="1765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学生素质要求</a:t>
              </a:r>
            </a:p>
          </p:txBody>
        </p:sp>
      </p:grp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29945" y="1039178"/>
            <a:ext cx="7724140" cy="17145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9599" tIns="44799" rIns="89599" bIns="44799" numCol="1" anchor="ctr" anchorCtr="0" compatLnSpc="1">
            <a:spAutoFit/>
          </a:bodyPr>
          <a:lstStyle/>
          <a:p>
            <a:pPr lvl="0" indent="276225" defTabSz="914400"/>
            <a:r>
              <a:rPr kumimoji="0" lang="en-US" altLang="zh-CN" sz="157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  </a:t>
            </a:r>
          </a:p>
          <a:p>
            <a:pPr lvl="0" indent="276225" defTabSz="914400"/>
            <a:r>
              <a:rPr kumimoji="0" lang="en-US" altLang="zh-CN" sz="157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     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掌握汉语言文学专业的基本知识、理论和方法，在听、说、读、写方面具有扎实的功底，具有运用本专业知识发现、反思与创新的实践能力，了解哲学、艺术学、历史学、社会学等相关的人文社会科学知识，熟练掌握外语、计算机及信息技术的应用能力，拥有全面发展及终身学习的意识和能力，具有较强的社会适应性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2390" y="2959735"/>
            <a:ext cx="2061210" cy="139890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>
            <a:spLocks noChangeArrowheads="1"/>
          </p:cNvSpPr>
          <p:nvPr/>
        </p:nvSpPr>
        <p:spPr bwMode="auto">
          <a:xfrm>
            <a:off x="830059" y="755999"/>
            <a:ext cx="7832214" cy="3739552"/>
          </a:xfrm>
          <a:prstGeom prst="roundRect">
            <a:avLst>
              <a:gd name="adj" fmla="val 3926"/>
            </a:avLst>
          </a:prstGeom>
          <a:noFill/>
          <a:ln w="25400" algn="ctr">
            <a:solidFill>
              <a:schemeClr val="accent1"/>
            </a:solidFill>
            <a:round/>
          </a:ln>
        </p:spPr>
        <p:txBody>
          <a:bodyPr lIns="67162" tIns="33581" rIns="67162" bIns="33581"/>
          <a:lstStyle/>
          <a:p>
            <a:pPr defTabSz="610870"/>
            <a:endParaRPr lang="zh-CN" altLang="en-US" sz="1765">
              <a:latin typeface="Calibri" panose="020F0502020204030204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6567" y="5211899"/>
            <a:ext cx="8966213" cy="265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0373" tIns="25186" rIns="50373" bIns="25186" anchor="ctr"/>
          <a:lstStyle/>
          <a:p>
            <a:endParaRPr lang="zh-CN" altLang="zh-CN" sz="196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67"/>
          <p:cNvGrpSpPr/>
          <p:nvPr/>
        </p:nvGrpSpPr>
        <p:grpSpPr bwMode="auto">
          <a:xfrm>
            <a:off x="1041614" y="402889"/>
            <a:ext cx="5433647" cy="564666"/>
            <a:chOff x="6339097" y="1573726"/>
            <a:chExt cx="4303212" cy="511504"/>
          </a:xfrm>
        </p:grpSpPr>
        <p:sp>
          <p:nvSpPr>
            <p:cNvPr id="69" name="圆角矩形 68"/>
            <p:cNvSpPr>
              <a:spLocks noChangeArrowheads="1"/>
            </p:cNvSpPr>
            <p:nvPr/>
          </p:nvSpPr>
          <p:spPr bwMode="auto">
            <a:xfrm>
              <a:off x="6339097" y="1573726"/>
              <a:ext cx="4303212" cy="5115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algn="ctr">
              <a:noFill/>
              <a:round/>
            </a:ln>
            <a:effectLst>
              <a:outerShdw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lIns="14110" tIns="24692" rIns="14110" bIns="35275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645" dirty="0">
                <a:solidFill>
                  <a:schemeClr val="lt1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6421219" y="1613181"/>
              <a:ext cx="3829932" cy="354333"/>
            </a:xfrm>
            <a:prstGeom prst="rect">
              <a:avLst/>
            </a:prstGeom>
          </p:spPr>
          <p:txBody>
            <a:bodyPr wrap="square" lIns="119505" tIns="59752" rIns="119505" bIns="59752">
              <a:spAutoFit/>
            </a:bodyPr>
            <a:lstStyle/>
            <a:p>
              <a:r>
                <a:rPr lang="en-US" altLang="zh-CN" sz="1765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B.</a:t>
              </a:r>
              <a:r>
                <a:rPr lang="zh-CN" altLang="en-US" sz="1765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高校选科要求</a:t>
              </a:r>
            </a:p>
          </p:txBody>
        </p:sp>
      </p:grp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29945" y="828675"/>
            <a:ext cx="7724140" cy="25457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9599" tIns="44799" rIns="89599" bIns="44799" numCol="1" anchor="ctr" anchorCtr="0" compatLnSpc="1">
            <a:spAutoFit/>
          </a:bodyPr>
          <a:lstStyle/>
          <a:p>
            <a:pPr lvl="0" indent="276225" defTabSz="914400"/>
            <a:r>
              <a:rPr kumimoji="0" lang="en-US" altLang="zh-CN" sz="157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  </a:t>
            </a:r>
          </a:p>
          <a:p>
            <a:pPr lvl="0" indent="276225" defTabSz="914400"/>
            <a:r>
              <a:rPr kumimoji="0" lang="en-US" altLang="zh-CN" sz="157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   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 教育部将高中只能选文理科变成了：“3+2+1”模式与“3+1+2”模式供学生选择。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比如</a:t>
            </a:r>
            <a:r>
              <a:rPr lang="en-US" altLang="zh-CN" b="1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“3+2+1”模式</a:t>
            </a:r>
            <a:r>
              <a:rPr lang="zh-CN" altLang="en-US" b="1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中的</a:t>
            </a:r>
            <a:r>
              <a:rPr lang="en-US" altLang="zh-CN" b="1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“3”</a:t>
            </a:r>
            <a:r>
              <a:rPr lang="zh-CN" altLang="en-US" b="1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是指语、数、外三门课程，</a:t>
            </a:r>
            <a:r>
              <a:rPr lang="en-US" altLang="zh-CN" b="1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“2”</a:t>
            </a:r>
            <a:r>
              <a:rPr lang="zh-CN" altLang="en-US" b="1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是指“物理、化学”、“历史、政治”两个组合，</a:t>
            </a:r>
            <a:r>
              <a:rPr lang="en-US" altLang="zh-CN" b="1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“1”</a:t>
            </a:r>
            <a:r>
              <a:rPr lang="zh-CN" altLang="en-US" b="1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是指在生物、地理和选择组合科目以外的两门，或“历史、政治”、或“物理、化学，共四门学科中任选一门。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lvl="0" indent="276225" defTabSz="914400"/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 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在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“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专业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+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学校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”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高考改革背景下，不同高校对报考学生的专业要求也不一样，学生报考时要根据自己所报高校的专业来选择考试科目。本专业大多高校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“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不提科目要求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”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，个别高校有限选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“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历史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”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科目的。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1485" y="3374390"/>
            <a:ext cx="1752600" cy="10604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7325" y="933450"/>
            <a:ext cx="8566785" cy="1640840"/>
          </a:xfrm>
        </p:spPr>
        <p:txBody>
          <a:bodyPr>
            <a:noAutofit/>
          </a:bodyPr>
          <a:lstStyle/>
          <a:p>
            <a:pPr algn="ctr"/>
            <a:r>
              <a:rPr lang="zh-CN" altLang="en-US" sz="4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第六部分 </a:t>
            </a:r>
            <a:br>
              <a:rPr lang="zh-CN" altLang="en-US" sz="4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</a:br>
            <a:r>
              <a:rPr lang="zh-CN" altLang="en-US" sz="1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/>
            </a:r>
            <a:br>
              <a:rPr lang="zh-CN" altLang="en-US" sz="1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</a:br>
            <a:r>
              <a:rPr lang="zh-CN" altLang="en-US" sz="4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聊城大学汉语言文学专业特点及优势</a:t>
            </a:r>
          </a:p>
        </p:txBody>
      </p:sp>
      <p:pic>
        <p:nvPicPr>
          <p:cNvPr id="3" name="图片 2" descr="37a886f6d7d767883b01ffaf1361841f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935" y="3778885"/>
            <a:ext cx="1885950" cy="1066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3335" y="3778885"/>
            <a:ext cx="2006600" cy="10674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95850" y="3778885"/>
            <a:ext cx="1962785" cy="1084580"/>
          </a:xfrm>
          <a:prstGeom prst="rect">
            <a:avLst/>
          </a:prstGeom>
        </p:spPr>
      </p:pic>
      <p:sp>
        <p:nvSpPr>
          <p:cNvPr id="4" name="图文框 3">
            <a:hlinkClick r:id="rId6" action="ppaction://hlinkfile"/>
          </p:cNvPr>
          <p:cNvSpPr/>
          <p:nvPr/>
        </p:nvSpPr>
        <p:spPr>
          <a:xfrm>
            <a:off x="169545" y="3566160"/>
            <a:ext cx="8602345" cy="1402080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042221" y="1384069"/>
            <a:ext cx="5072662" cy="3261899"/>
            <a:chOff x="2627784" y="1700808"/>
            <a:chExt cx="4416425" cy="3786629"/>
          </a:xfrm>
        </p:grpSpPr>
        <p:sp>
          <p:nvSpPr>
            <p:cNvPr id="148" name="Text Box 179"/>
            <p:cNvSpPr txBox="1">
              <a:spLocks noChangeArrowheads="1"/>
            </p:cNvSpPr>
            <p:nvPr/>
          </p:nvSpPr>
          <p:spPr bwMode="auto">
            <a:xfrm>
              <a:off x="2791297" y="5152034"/>
              <a:ext cx="204787" cy="33540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ctr" eaLnBrk="1" fontAlgn="auto" latin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350" b="0" kern="0" dirty="0" smtClean="0">
                  <a:solidFill>
                    <a:srgbClr val="FFFFFF"/>
                  </a:solidFill>
                  <a:latin typeface="HY견고딕" pitchFamily="2" charset="-127"/>
                  <a:ea typeface="HY견고딕" pitchFamily="2" charset="-127"/>
                </a:rPr>
                <a:t>6</a:t>
              </a:r>
            </a:p>
          </p:txBody>
        </p:sp>
        <p:grpSp>
          <p:nvGrpSpPr>
            <p:cNvPr id="7" name="Group 15"/>
            <p:cNvGrpSpPr/>
            <p:nvPr/>
          </p:nvGrpSpPr>
          <p:grpSpPr bwMode="auto">
            <a:xfrm>
              <a:off x="2627784" y="4355108"/>
              <a:ext cx="4416425" cy="488950"/>
              <a:chOff x="0" y="0"/>
              <a:chExt cx="2782" cy="308"/>
            </a:xfrm>
          </p:grpSpPr>
          <p:grpSp>
            <p:nvGrpSpPr>
              <p:cNvPr id="8" name="Group 16"/>
              <p:cNvGrpSpPr/>
              <p:nvPr/>
            </p:nvGrpSpPr>
            <p:grpSpPr bwMode="auto">
              <a:xfrm>
                <a:off x="0" y="0"/>
                <a:ext cx="2782" cy="308"/>
                <a:chOff x="0" y="0"/>
                <a:chExt cx="2782" cy="308"/>
              </a:xfrm>
            </p:grpSpPr>
            <p:grpSp>
              <p:nvGrpSpPr>
                <p:cNvPr id="9" name="Group 17"/>
                <p:cNvGrpSpPr/>
                <p:nvPr/>
              </p:nvGrpSpPr>
              <p:grpSpPr bwMode="auto">
                <a:xfrm>
                  <a:off x="0" y="0"/>
                  <a:ext cx="2782" cy="308"/>
                  <a:chOff x="0" y="0"/>
                  <a:chExt cx="5034" cy="557"/>
                </a:xfrm>
              </p:grpSpPr>
              <p:sp>
                <p:nvSpPr>
                  <p:cNvPr id="171" name="AutoShape 183"/>
                  <p:cNvSpPr>
                    <a:spLocks noChangeArrowheads="1"/>
                  </p:cNvSpPr>
                  <p:nvPr/>
                </p:nvSpPr>
                <p:spPr bwMode="auto">
                  <a:xfrm>
                    <a:off x="316" y="3"/>
                    <a:ext cx="4713" cy="535"/>
                  </a:xfrm>
                  <a:prstGeom prst="roundRect">
                    <a:avLst>
                      <a:gd name="adj" fmla="val 0"/>
                    </a:avLst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DDDDD"/>
                      </a:gs>
                    </a:gsLst>
                    <a:lin ang="5400000" scaled="1"/>
                  </a:gradFill>
                  <a:ln>
                    <a:noFill/>
                  </a:ln>
                </p:spPr>
                <p:txBody>
                  <a:bodyPr wrap="none" anchor="ctr"/>
                  <a:lstStyle>
                    <a:lvl1pPr eaLnBrk="0" hangingPunct="0">
                      <a:defRPr b="1"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 eaLnBrk="0" hangingPunct="0">
                      <a:defRPr b="1"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 eaLnBrk="0" hangingPunct="0">
                      <a:defRPr b="1"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 eaLnBrk="0" hangingPunct="0">
                      <a:defRPr b="1"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 eaLnBrk="0" hangingPunct="0">
                      <a:defRPr b="1"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latinLnBrk="1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latinLnBrk="1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latinLnBrk="1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latinLnBrk="1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fontAlgn="auto" latinLnBrk="1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1765" kern="0" smtClean="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0" name="Group 19"/>
                  <p:cNvGrpSpPr/>
                  <p:nvPr/>
                </p:nvGrpSpPr>
                <p:grpSpPr bwMode="auto">
                  <a:xfrm>
                    <a:off x="0" y="0"/>
                    <a:ext cx="5034" cy="557"/>
                    <a:chOff x="0" y="0"/>
                    <a:chExt cx="5034" cy="557"/>
                  </a:xfrm>
                </p:grpSpPr>
                <p:sp>
                  <p:nvSpPr>
                    <p:cNvPr id="173" name="AutoShape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577" cy="557"/>
                    </a:xfrm>
                    <a:prstGeom prst="roundRect">
                      <a:avLst>
                        <a:gd name="adj" fmla="val 5028"/>
                      </a:avLst>
                    </a:prstGeom>
                    <a:solidFill>
                      <a:srgbClr val="00437A"/>
                    </a:solidFill>
                    <a:ln>
                      <a:noFill/>
                    </a:ln>
                  </p:spPr>
                  <p:txBody>
                    <a:bodyPr wrap="none" anchor="ctr"/>
                    <a:lstStyle>
                      <a:lvl1pPr eaLnBrk="0" hangingPunct="0"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1pPr>
                      <a:lvl2pPr marL="742950" indent="-285750" eaLnBrk="0" hangingPunct="0"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2pPr>
                      <a:lvl3pPr marL="1143000" indent="-228600" eaLnBrk="0" hangingPunct="0"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3pPr>
                      <a:lvl4pPr marL="1600200" indent="-228600" eaLnBrk="0" hangingPunct="0"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4pPr>
                      <a:lvl5pPr marL="2057400" indent="-228600" eaLnBrk="0" hangingPunct="0"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9pPr>
                    </a:lstStyle>
                    <a:p>
                      <a:pPr eaLnBrk="1" fontAlgn="auto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765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8" name="Rectangl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" y="523"/>
                      <a:ext cx="4593" cy="34"/>
                    </a:xfrm>
                    <a:prstGeom prst="rect">
                      <a:avLst/>
                    </a:prstGeom>
                    <a:solidFill>
                      <a:srgbClr val="00437A"/>
                    </a:solidFill>
                    <a:ln>
                      <a:noFill/>
                    </a:ln>
                  </p:spPr>
                  <p:txBody>
                    <a:bodyPr wrap="none" anchor="ctr"/>
                    <a:lstStyle>
                      <a:lvl1pPr eaLnBrk="0" hangingPunct="0"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1pPr>
                      <a:lvl2pPr marL="742950" indent="-285750" eaLnBrk="0" hangingPunct="0"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2pPr>
                      <a:lvl3pPr marL="1143000" indent="-228600" eaLnBrk="0" hangingPunct="0"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3pPr>
                      <a:lvl4pPr marL="1600200" indent="-228600" eaLnBrk="0" hangingPunct="0"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4pPr>
                      <a:lvl5pPr marL="2057400" indent="-228600" eaLnBrk="0" hangingPunct="0"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9pPr>
                    </a:lstStyle>
                    <a:p>
                      <a:pPr eaLnBrk="1" fontAlgn="auto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765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9" name="Freeform 187"/>
                    <p:cNvSpPr/>
                    <p:nvPr/>
                  </p:nvSpPr>
                  <p:spPr bwMode="auto">
                    <a:xfrm>
                      <a:off x="482" y="14"/>
                      <a:ext cx="247" cy="525"/>
                    </a:xfrm>
                    <a:custGeom>
                      <a:avLst/>
                      <a:gdLst>
                        <a:gd name="T0" fmla="*/ 93 w 248"/>
                        <a:gd name="T1" fmla="*/ 0 h 525"/>
                        <a:gd name="T2" fmla="*/ 248 w 248"/>
                        <a:gd name="T3" fmla="*/ 525 h 525"/>
                        <a:gd name="T4" fmla="*/ 29 w 248"/>
                        <a:gd name="T5" fmla="*/ 523 h 525"/>
                        <a:gd name="T6" fmla="*/ 0 w 248"/>
                        <a:gd name="T7" fmla="*/ 162 h 525"/>
                        <a:gd name="T8" fmla="*/ 93 w 248"/>
                        <a:gd name="T9" fmla="*/ 0 h 525"/>
                        <a:gd name="T10" fmla="*/ 0 w 248"/>
                        <a:gd name="T11" fmla="*/ 0 h 525"/>
                        <a:gd name="T12" fmla="*/ 248 w 248"/>
                        <a:gd name="T13" fmla="*/ 525 h 5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T10" t="T11" r="T12" b="T13"/>
                      <a:pathLst>
                        <a:path w="248" h="525">
                          <a:moveTo>
                            <a:pt x="93" y="0"/>
                          </a:moveTo>
                          <a:lnTo>
                            <a:pt x="248" y="525"/>
                          </a:lnTo>
                          <a:lnTo>
                            <a:pt x="29" y="523"/>
                          </a:lnTo>
                          <a:lnTo>
                            <a:pt x="0" y="162"/>
                          </a:lnTo>
                          <a:lnTo>
                            <a:pt x="93" y="0"/>
                          </a:lnTo>
                          <a:close/>
                        </a:path>
                      </a:pathLst>
                    </a:custGeom>
                    <a:solidFill>
                      <a:srgbClr val="00437A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pPr fontAlgn="auto" latinLnBrk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765" b="1" kern="0">
                        <a:solidFill>
                          <a:srgbClr val="000000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p:txBody>
                </p:sp>
              </p:grpSp>
            </p:grpSp>
            <p:pic>
              <p:nvPicPr>
                <p:cNvPr id="17468" name="Picture 188" descr="바코드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07" t="9724" r="20175" b="6055"/>
                <a:stretch>
                  <a:fillRect/>
                </a:stretch>
              </p:blipFill>
              <p:spPr bwMode="auto">
                <a:xfrm>
                  <a:off x="242" y="21"/>
                  <a:ext cx="52" cy="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0" name="AutoShape 189"/>
                <p:cNvSpPr>
                  <a:spLocks noChangeArrowheads="1"/>
                </p:cNvSpPr>
                <p:nvPr/>
              </p:nvSpPr>
              <p:spPr bwMode="auto">
                <a:xfrm>
                  <a:off x="10" y="10"/>
                  <a:ext cx="299" cy="49"/>
                </a:xfrm>
                <a:prstGeom prst="roundRect">
                  <a:avLst>
                    <a:gd name="adj" fmla="val 20227"/>
                  </a:avLst>
                </a:prstGeom>
                <a:gradFill rotWithShape="1">
                  <a:gsLst>
                    <a:gs pos="0">
                      <a:srgbClr val="65B9FF"/>
                    </a:gs>
                    <a:gs pos="100000">
                      <a:srgbClr val="0060B0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1765" kern="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59" name="Text Box 190"/>
              <p:cNvSpPr txBox="1">
                <a:spLocks noChangeArrowheads="1"/>
              </p:cNvSpPr>
              <p:nvPr/>
            </p:nvSpPr>
            <p:spPr bwMode="auto">
              <a:xfrm>
                <a:off x="103" y="83"/>
                <a:ext cx="129" cy="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algn="ctr" eaLnBrk="1" fontAlgn="auto" latinLnBrk="1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350" b="0" kern="0" dirty="0" smtClean="0">
                    <a:solidFill>
                      <a:srgbClr val="FFFFFF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五</a:t>
                </a:r>
                <a:endParaRPr lang="en-US" altLang="zh-CN" sz="2350" b="0" kern="0" dirty="0" smtClean="0">
                  <a:solidFill>
                    <a:srgbClr val="FFFFFF"/>
                  </a:solidFill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</p:grpSp>
        <p:grpSp>
          <p:nvGrpSpPr>
            <p:cNvPr id="11" name="Group 26"/>
            <p:cNvGrpSpPr/>
            <p:nvPr/>
          </p:nvGrpSpPr>
          <p:grpSpPr bwMode="auto">
            <a:xfrm>
              <a:off x="2627784" y="3691533"/>
              <a:ext cx="4416425" cy="488950"/>
              <a:chOff x="0" y="0"/>
              <a:chExt cx="2782" cy="308"/>
            </a:xfrm>
          </p:grpSpPr>
          <p:grpSp>
            <p:nvGrpSpPr>
              <p:cNvPr id="12" name="Group 27"/>
              <p:cNvGrpSpPr/>
              <p:nvPr/>
            </p:nvGrpSpPr>
            <p:grpSpPr bwMode="auto">
              <a:xfrm>
                <a:off x="0" y="0"/>
                <a:ext cx="2782" cy="308"/>
                <a:chOff x="0" y="0"/>
                <a:chExt cx="2782" cy="308"/>
              </a:xfrm>
            </p:grpSpPr>
            <p:grpSp>
              <p:nvGrpSpPr>
                <p:cNvPr id="13" name="Group 28"/>
                <p:cNvGrpSpPr/>
                <p:nvPr/>
              </p:nvGrpSpPr>
              <p:grpSpPr bwMode="auto">
                <a:xfrm>
                  <a:off x="0" y="0"/>
                  <a:ext cx="2782" cy="308"/>
                  <a:chOff x="0" y="0"/>
                  <a:chExt cx="5034" cy="557"/>
                </a:xfrm>
              </p:grpSpPr>
              <p:sp>
                <p:nvSpPr>
                  <p:cNvPr id="246" name="AutoShape 194"/>
                  <p:cNvSpPr>
                    <a:spLocks noChangeArrowheads="1"/>
                  </p:cNvSpPr>
                  <p:nvPr/>
                </p:nvSpPr>
                <p:spPr bwMode="auto">
                  <a:xfrm>
                    <a:off x="316" y="3"/>
                    <a:ext cx="4713" cy="535"/>
                  </a:xfrm>
                  <a:prstGeom prst="roundRect">
                    <a:avLst>
                      <a:gd name="adj" fmla="val 0"/>
                    </a:avLst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DDDDD"/>
                      </a:gs>
                    </a:gsLst>
                    <a:lin ang="5400000" scaled="1"/>
                  </a:gradFill>
                  <a:ln>
                    <a:noFill/>
                  </a:ln>
                </p:spPr>
                <p:txBody>
                  <a:bodyPr wrap="none" anchor="ctr"/>
                  <a:lstStyle>
                    <a:lvl1pPr eaLnBrk="0" hangingPunct="0">
                      <a:defRPr b="1"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 eaLnBrk="0" hangingPunct="0">
                      <a:defRPr b="1"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 eaLnBrk="0" hangingPunct="0">
                      <a:defRPr b="1"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 eaLnBrk="0" hangingPunct="0">
                      <a:defRPr b="1"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 eaLnBrk="0" hangingPunct="0">
                      <a:defRPr b="1"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latinLnBrk="1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latinLnBrk="1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latinLnBrk="1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latinLnBrk="1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fontAlgn="auto" latinLnBrk="1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1765" kern="0" smtClean="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4" name="Group 30"/>
                  <p:cNvGrpSpPr/>
                  <p:nvPr/>
                </p:nvGrpSpPr>
                <p:grpSpPr bwMode="auto">
                  <a:xfrm>
                    <a:off x="0" y="0"/>
                    <a:ext cx="5034" cy="557"/>
                    <a:chOff x="0" y="0"/>
                    <a:chExt cx="5034" cy="557"/>
                  </a:xfrm>
                </p:grpSpPr>
                <p:sp>
                  <p:nvSpPr>
                    <p:cNvPr id="248" name="AutoShape 1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577" cy="557"/>
                    </a:xfrm>
                    <a:prstGeom prst="roundRect">
                      <a:avLst>
                        <a:gd name="adj" fmla="val 5028"/>
                      </a:avLst>
                    </a:prstGeom>
                    <a:solidFill>
                      <a:srgbClr val="00437A"/>
                    </a:solidFill>
                    <a:ln>
                      <a:noFill/>
                    </a:ln>
                  </p:spPr>
                  <p:txBody>
                    <a:bodyPr wrap="none" anchor="ctr"/>
                    <a:lstStyle>
                      <a:lvl1pPr eaLnBrk="0" hangingPunct="0"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1pPr>
                      <a:lvl2pPr marL="742950" indent="-285750" eaLnBrk="0" hangingPunct="0"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2pPr>
                      <a:lvl3pPr marL="1143000" indent="-228600" eaLnBrk="0" hangingPunct="0"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3pPr>
                      <a:lvl4pPr marL="1600200" indent="-228600" eaLnBrk="0" hangingPunct="0"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4pPr>
                      <a:lvl5pPr marL="2057400" indent="-228600" eaLnBrk="0" hangingPunct="0"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9pPr>
                    </a:lstStyle>
                    <a:p>
                      <a:pPr eaLnBrk="1" fontAlgn="auto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765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49" name="Rectangl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" y="523"/>
                      <a:ext cx="4593" cy="34"/>
                    </a:xfrm>
                    <a:prstGeom prst="rect">
                      <a:avLst/>
                    </a:prstGeom>
                    <a:solidFill>
                      <a:srgbClr val="00437A"/>
                    </a:solidFill>
                    <a:ln>
                      <a:noFill/>
                    </a:ln>
                  </p:spPr>
                  <p:txBody>
                    <a:bodyPr wrap="none" anchor="ctr"/>
                    <a:lstStyle>
                      <a:lvl1pPr eaLnBrk="0" hangingPunct="0"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1pPr>
                      <a:lvl2pPr marL="742950" indent="-285750" eaLnBrk="0" hangingPunct="0"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2pPr>
                      <a:lvl3pPr marL="1143000" indent="-228600" eaLnBrk="0" hangingPunct="0"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3pPr>
                      <a:lvl4pPr marL="1600200" indent="-228600" eaLnBrk="0" hangingPunct="0"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4pPr>
                      <a:lvl5pPr marL="2057400" indent="-228600" eaLnBrk="0" hangingPunct="0"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9pPr>
                    </a:lstStyle>
                    <a:p>
                      <a:pPr eaLnBrk="1" fontAlgn="auto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765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50" name="Freeform 198"/>
                    <p:cNvSpPr/>
                    <p:nvPr/>
                  </p:nvSpPr>
                  <p:spPr bwMode="auto">
                    <a:xfrm>
                      <a:off x="482" y="14"/>
                      <a:ext cx="247" cy="525"/>
                    </a:xfrm>
                    <a:custGeom>
                      <a:avLst/>
                      <a:gdLst>
                        <a:gd name="T0" fmla="*/ 93 w 248"/>
                        <a:gd name="T1" fmla="*/ 0 h 525"/>
                        <a:gd name="T2" fmla="*/ 248 w 248"/>
                        <a:gd name="T3" fmla="*/ 525 h 525"/>
                        <a:gd name="T4" fmla="*/ 29 w 248"/>
                        <a:gd name="T5" fmla="*/ 523 h 525"/>
                        <a:gd name="T6" fmla="*/ 0 w 248"/>
                        <a:gd name="T7" fmla="*/ 162 h 525"/>
                        <a:gd name="T8" fmla="*/ 93 w 248"/>
                        <a:gd name="T9" fmla="*/ 0 h 525"/>
                        <a:gd name="T10" fmla="*/ 0 w 248"/>
                        <a:gd name="T11" fmla="*/ 0 h 525"/>
                        <a:gd name="T12" fmla="*/ 248 w 248"/>
                        <a:gd name="T13" fmla="*/ 525 h 5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T10" t="T11" r="T12" b="T13"/>
                      <a:pathLst>
                        <a:path w="248" h="525">
                          <a:moveTo>
                            <a:pt x="93" y="0"/>
                          </a:moveTo>
                          <a:lnTo>
                            <a:pt x="248" y="525"/>
                          </a:lnTo>
                          <a:lnTo>
                            <a:pt x="29" y="523"/>
                          </a:lnTo>
                          <a:lnTo>
                            <a:pt x="0" y="162"/>
                          </a:lnTo>
                          <a:lnTo>
                            <a:pt x="93" y="0"/>
                          </a:lnTo>
                          <a:close/>
                        </a:path>
                      </a:pathLst>
                    </a:custGeom>
                    <a:solidFill>
                      <a:srgbClr val="00437A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pPr fontAlgn="auto" latinLnBrk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765" b="1" kern="0">
                        <a:solidFill>
                          <a:srgbClr val="000000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p:txBody>
                </p:sp>
              </p:grpSp>
            </p:grpSp>
            <p:pic>
              <p:nvPicPr>
                <p:cNvPr id="17458" name="Picture 199" descr="바코드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07" t="9724" r="20175" b="6055"/>
                <a:stretch>
                  <a:fillRect/>
                </a:stretch>
              </p:blipFill>
              <p:spPr bwMode="auto">
                <a:xfrm>
                  <a:off x="242" y="15"/>
                  <a:ext cx="52" cy="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5" name="AutoShape 200"/>
                <p:cNvSpPr>
                  <a:spLocks noChangeArrowheads="1"/>
                </p:cNvSpPr>
                <p:nvPr/>
              </p:nvSpPr>
              <p:spPr bwMode="auto">
                <a:xfrm>
                  <a:off x="10" y="9"/>
                  <a:ext cx="299" cy="49"/>
                </a:xfrm>
                <a:prstGeom prst="roundRect">
                  <a:avLst>
                    <a:gd name="adj" fmla="val 20227"/>
                  </a:avLst>
                </a:prstGeom>
                <a:gradFill rotWithShape="1">
                  <a:gsLst>
                    <a:gs pos="0">
                      <a:srgbClr val="65B9FF"/>
                    </a:gs>
                    <a:gs pos="100000">
                      <a:srgbClr val="0060B0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1765" kern="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42" name="Text Box 201"/>
              <p:cNvSpPr txBox="1">
                <a:spLocks noChangeArrowheads="1"/>
              </p:cNvSpPr>
              <p:nvPr/>
            </p:nvSpPr>
            <p:spPr bwMode="auto">
              <a:xfrm>
                <a:off x="103" y="83"/>
                <a:ext cx="129" cy="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algn="ctr" eaLnBrk="1" fontAlgn="auto" latinLnBrk="1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350" b="0" kern="0" dirty="0" smtClean="0">
                    <a:solidFill>
                      <a:srgbClr val="FFFFFF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四</a:t>
                </a:r>
                <a:endParaRPr lang="en-US" altLang="zh-CN" sz="2350" b="0" kern="0" dirty="0" smtClean="0">
                  <a:solidFill>
                    <a:srgbClr val="FFFFFF"/>
                  </a:solidFill>
                  <a:latin typeface="HY견고딕" pitchFamily="2" charset="-127"/>
                  <a:ea typeface="HY견고딕" pitchFamily="2" charset="-127"/>
                </a:endParaRPr>
              </a:p>
            </p:txBody>
          </p:sp>
        </p:grpSp>
        <p:grpSp>
          <p:nvGrpSpPr>
            <p:cNvPr id="15" name="Group 37"/>
            <p:cNvGrpSpPr/>
            <p:nvPr/>
          </p:nvGrpSpPr>
          <p:grpSpPr bwMode="auto">
            <a:xfrm>
              <a:off x="2627784" y="3027958"/>
              <a:ext cx="4416425" cy="488950"/>
              <a:chOff x="0" y="0"/>
              <a:chExt cx="2782" cy="308"/>
            </a:xfrm>
          </p:grpSpPr>
          <p:grpSp>
            <p:nvGrpSpPr>
              <p:cNvPr id="16" name="Group 38"/>
              <p:cNvGrpSpPr/>
              <p:nvPr/>
            </p:nvGrpSpPr>
            <p:grpSpPr bwMode="auto">
              <a:xfrm>
                <a:off x="0" y="0"/>
                <a:ext cx="2782" cy="308"/>
                <a:chOff x="0" y="0"/>
                <a:chExt cx="2782" cy="308"/>
              </a:xfrm>
            </p:grpSpPr>
            <p:grpSp>
              <p:nvGrpSpPr>
                <p:cNvPr id="17" name="Group 39"/>
                <p:cNvGrpSpPr/>
                <p:nvPr/>
              </p:nvGrpSpPr>
              <p:grpSpPr bwMode="auto">
                <a:xfrm>
                  <a:off x="0" y="0"/>
                  <a:ext cx="2782" cy="308"/>
                  <a:chOff x="0" y="0"/>
                  <a:chExt cx="5034" cy="557"/>
                </a:xfrm>
              </p:grpSpPr>
              <p:sp>
                <p:nvSpPr>
                  <p:cNvPr id="257" name="AutoShape 205"/>
                  <p:cNvSpPr>
                    <a:spLocks noChangeArrowheads="1"/>
                  </p:cNvSpPr>
                  <p:nvPr/>
                </p:nvSpPr>
                <p:spPr bwMode="auto">
                  <a:xfrm>
                    <a:off x="316" y="3"/>
                    <a:ext cx="4713" cy="535"/>
                  </a:xfrm>
                  <a:prstGeom prst="roundRect">
                    <a:avLst>
                      <a:gd name="adj" fmla="val 0"/>
                    </a:avLst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DDDDD"/>
                      </a:gs>
                    </a:gsLst>
                    <a:lin ang="5400000" scaled="1"/>
                  </a:gradFill>
                  <a:ln>
                    <a:noFill/>
                  </a:ln>
                </p:spPr>
                <p:txBody>
                  <a:bodyPr wrap="none" anchor="ctr"/>
                  <a:lstStyle>
                    <a:lvl1pPr eaLnBrk="0" hangingPunct="0">
                      <a:defRPr b="1"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 eaLnBrk="0" hangingPunct="0">
                      <a:defRPr b="1"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 eaLnBrk="0" hangingPunct="0">
                      <a:defRPr b="1"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 eaLnBrk="0" hangingPunct="0">
                      <a:defRPr b="1"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 eaLnBrk="0" hangingPunct="0">
                      <a:defRPr b="1"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latinLnBrk="1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latinLnBrk="1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latinLnBrk="1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latinLnBrk="1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fontAlgn="auto" latinLnBrk="1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1765" kern="0" smtClean="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8" name="Group 41"/>
                  <p:cNvGrpSpPr/>
                  <p:nvPr/>
                </p:nvGrpSpPr>
                <p:grpSpPr bwMode="auto">
                  <a:xfrm>
                    <a:off x="0" y="0"/>
                    <a:ext cx="5034" cy="557"/>
                    <a:chOff x="0" y="0"/>
                    <a:chExt cx="5034" cy="557"/>
                  </a:xfrm>
                </p:grpSpPr>
                <p:sp>
                  <p:nvSpPr>
                    <p:cNvPr id="259" name="AutoShape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577" cy="557"/>
                    </a:xfrm>
                    <a:prstGeom prst="roundRect">
                      <a:avLst>
                        <a:gd name="adj" fmla="val 5028"/>
                      </a:avLst>
                    </a:prstGeom>
                    <a:solidFill>
                      <a:srgbClr val="00437A"/>
                    </a:solidFill>
                    <a:ln>
                      <a:noFill/>
                    </a:ln>
                  </p:spPr>
                  <p:txBody>
                    <a:bodyPr wrap="none" anchor="ctr"/>
                    <a:lstStyle>
                      <a:lvl1pPr eaLnBrk="0" hangingPunct="0"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1pPr>
                      <a:lvl2pPr marL="742950" indent="-285750" eaLnBrk="0" hangingPunct="0"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2pPr>
                      <a:lvl3pPr marL="1143000" indent="-228600" eaLnBrk="0" hangingPunct="0"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3pPr>
                      <a:lvl4pPr marL="1600200" indent="-228600" eaLnBrk="0" hangingPunct="0"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4pPr>
                      <a:lvl5pPr marL="2057400" indent="-228600" eaLnBrk="0" hangingPunct="0"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9pPr>
                    </a:lstStyle>
                    <a:p>
                      <a:pPr eaLnBrk="1" fontAlgn="auto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765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60" name="Rectangle 2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" y="523"/>
                      <a:ext cx="4593" cy="34"/>
                    </a:xfrm>
                    <a:prstGeom prst="rect">
                      <a:avLst/>
                    </a:prstGeom>
                    <a:solidFill>
                      <a:srgbClr val="00437A"/>
                    </a:solidFill>
                    <a:ln>
                      <a:noFill/>
                    </a:ln>
                  </p:spPr>
                  <p:txBody>
                    <a:bodyPr wrap="none" anchor="ctr"/>
                    <a:lstStyle>
                      <a:lvl1pPr eaLnBrk="0" hangingPunct="0"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1pPr>
                      <a:lvl2pPr marL="742950" indent="-285750" eaLnBrk="0" hangingPunct="0"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2pPr>
                      <a:lvl3pPr marL="1143000" indent="-228600" eaLnBrk="0" hangingPunct="0"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3pPr>
                      <a:lvl4pPr marL="1600200" indent="-228600" eaLnBrk="0" hangingPunct="0"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4pPr>
                      <a:lvl5pPr marL="2057400" indent="-228600" eaLnBrk="0" hangingPunct="0"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9pPr>
                    </a:lstStyle>
                    <a:p>
                      <a:pPr eaLnBrk="1" fontAlgn="auto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765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61" name="Freeform 209"/>
                    <p:cNvSpPr/>
                    <p:nvPr/>
                  </p:nvSpPr>
                  <p:spPr bwMode="auto">
                    <a:xfrm>
                      <a:off x="482" y="14"/>
                      <a:ext cx="247" cy="525"/>
                    </a:xfrm>
                    <a:custGeom>
                      <a:avLst/>
                      <a:gdLst>
                        <a:gd name="T0" fmla="*/ 93 w 248"/>
                        <a:gd name="T1" fmla="*/ 0 h 525"/>
                        <a:gd name="T2" fmla="*/ 248 w 248"/>
                        <a:gd name="T3" fmla="*/ 525 h 525"/>
                        <a:gd name="T4" fmla="*/ 29 w 248"/>
                        <a:gd name="T5" fmla="*/ 523 h 525"/>
                        <a:gd name="T6" fmla="*/ 0 w 248"/>
                        <a:gd name="T7" fmla="*/ 162 h 525"/>
                        <a:gd name="T8" fmla="*/ 93 w 248"/>
                        <a:gd name="T9" fmla="*/ 0 h 525"/>
                        <a:gd name="T10" fmla="*/ 0 w 248"/>
                        <a:gd name="T11" fmla="*/ 0 h 525"/>
                        <a:gd name="T12" fmla="*/ 248 w 248"/>
                        <a:gd name="T13" fmla="*/ 525 h 5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T10" t="T11" r="T12" b="T13"/>
                      <a:pathLst>
                        <a:path w="248" h="525">
                          <a:moveTo>
                            <a:pt x="93" y="0"/>
                          </a:moveTo>
                          <a:lnTo>
                            <a:pt x="248" y="525"/>
                          </a:lnTo>
                          <a:lnTo>
                            <a:pt x="29" y="523"/>
                          </a:lnTo>
                          <a:lnTo>
                            <a:pt x="0" y="162"/>
                          </a:lnTo>
                          <a:lnTo>
                            <a:pt x="93" y="0"/>
                          </a:lnTo>
                          <a:close/>
                        </a:path>
                      </a:pathLst>
                    </a:custGeom>
                    <a:solidFill>
                      <a:srgbClr val="00437A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pPr fontAlgn="auto" latinLnBrk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765" b="1" kern="0">
                        <a:solidFill>
                          <a:srgbClr val="000000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p:txBody>
                </p:sp>
              </p:grpSp>
            </p:grpSp>
            <p:pic>
              <p:nvPicPr>
                <p:cNvPr id="17448" name="Picture 210" descr="바코드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07" t="9724" r="20175" b="6055"/>
                <a:stretch>
                  <a:fillRect/>
                </a:stretch>
              </p:blipFill>
              <p:spPr bwMode="auto">
                <a:xfrm>
                  <a:off x="242" y="16"/>
                  <a:ext cx="52" cy="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6" name="AutoShape 211"/>
                <p:cNvSpPr>
                  <a:spLocks noChangeArrowheads="1"/>
                </p:cNvSpPr>
                <p:nvPr/>
              </p:nvSpPr>
              <p:spPr bwMode="auto">
                <a:xfrm>
                  <a:off x="10" y="9"/>
                  <a:ext cx="299" cy="49"/>
                </a:xfrm>
                <a:prstGeom prst="roundRect">
                  <a:avLst>
                    <a:gd name="adj" fmla="val 20227"/>
                  </a:avLst>
                </a:prstGeom>
                <a:gradFill rotWithShape="1">
                  <a:gsLst>
                    <a:gs pos="0">
                      <a:srgbClr val="65B9FF"/>
                    </a:gs>
                    <a:gs pos="100000">
                      <a:srgbClr val="0060B0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1765" kern="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53" name="Text Box 212"/>
              <p:cNvSpPr txBox="1">
                <a:spLocks noChangeArrowheads="1"/>
              </p:cNvSpPr>
              <p:nvPr/>
            </p:nvSpPr>
            <p:spPr bwMode="auto">
              <a:xfrm>
                <a:off x="103" y="83"/>
                <a:ext cx="129" cy="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algn="ctr" eaLnBrk="1" fontAlgn="auto" latinLnBrk="1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350" b="0" kern="0" dirty="0" smtClean="0">
                    <a:solidFill>
                      <a:srgbClr val="FFFFFF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三</a:t>
                </a:r>
                <a:endParaRPr lang="en-US" altLang="zh-CN" sz="2350" b="0" kern="0" dirty="0" smtClean="0">
                  <a:solidFill>
                    <a:srgbClr val="FFFFFF"/>
                  </a:solidFill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</p:grpSp>
        <p:grpSp>
          <p:nvGrpSpPr>
            <p:cNvPr id="19" name="Group 48"/>
            <p:cNvGrpSpPr/>
            <p:nvPr/>
          </p:nvGrpSpPr>
          <p:grpSpPr bwMode="auto">
            <a:xfrm>
              <a:off x="2627784" y="1700808"/>
              <a:ext cx="4416425" cy="1152525"/>
              <a:chOff x="0" y="0"/>
              <a:chExt cx="2782" cy="726"/>
            </a:xfrm>
          </p:grpSpPr>
          <p:grpSp>
            <p:nvGrpSpPr>
              <p:cNvPr id="20" name="Group 49"/>
              <p:cNvGrpSpPr/>
              <p:nvPr/>
            </p:nvGrpSpPr>
            <p:grpSpPr bwMode="auto">
              <a:xfrm>
                <a:off x="0" y="0"/>
                <a:ext cx="2782" cy="308"/>
                <a:chOff x="0" y="0"/>
                <a:chExt cx="2782" cy="308"/>
              </a:xfrm>
            </p:grpSpPr>
            <p:grpSp>
              <p:nvGrpSpPr>
                <p:cNvPr id="21" name="Group 50"/>
                <p:cNvGrpSpPr/>
                <p:nvPr/>
              </p:nvGrpSpPr>
              <p:grpSpPr bwMode="auto">
                <a:xfrm>
                  <a:off x="0" y="0"/>
                  <a:ext cx="2782" cy="308"/>
                  <a:chOff x="0" y="0"/>
                  <a:chExt cx="2782" cy="308"/>
                </a:xfrm>
              </p:grpSpPr>
              <p:grpSp>
                <p:nvGrpSpPr>
                  <p:cNvPr id="22" name="Group 51"/>
                  <p:cNvGrpSpPr/>
                  <p:nvPr/>
                </p:nvGrpSpPr>
                <p:grpSpPr bwMode="auto">
                  <a:xfrm>
                    <a:off x="0" y="0"/>
                    <a:ext cx="2782" cy="308"/>
                    <a:chOff x="0" y="0"/>
                    <a:chExt cx="5034" cy="557"/>
                  </a:xfrm>
                </p:grpSpPr>
                <p:sp>
                  <p:nvSpPr>
                    <p:cNvPr id="279" name="AutoShap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6" y="3"/>
                      <a:ext cx="4713" cy="535"/>
                    </a:xfrm>
                    <a:prstGeom prst="roundRect">
                      <a:avLst>
                        <a:gd name="adj" fmla="val 0"/>
                      </a:avLst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DDDDDD"/>
                        </a:gs>
                      </a:gsLst>
                      <a:lin ang="5400000" scaled="1"/>
                    </a:gradFill>
                    <a:ln>
                      <a:noFill/>
                    </a:ln>
                  </p:spPr>
                  <p:txBody>
                    <a:bodyPr wrap="none" anchor="ctr"/>
                    <a:lstStyle>
                      <a:lvl1pPr eaLnBrk="0" hangingPunct="0"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1pPr>
                      <a:lvl2pPr marL="742950" indent="-285750" eaLnBrk="0" hangingPunct="0"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2pPr>
                      <a:lvl3pPr marL="1143000" indent="-228600" eaLnBrk="0" hangingPunct="0"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3pPr>
                      <a:lvl4pPr marL="1600200" indent="-228600" eaLnBrk="0" hangingPunct="0"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4pPr>
                      <a:lvl5pPr marL="2057400" indent="-228600" eaLnBrk="0" hangingPunct="0"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9pPr>
                    </a:lstStyle>
                    <a:p>
                      <a:pPr eaLnBrk="1" fontAlgn="auto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765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grpSp>
                  <p:nvGrpSpPr>
                    <p:cNvPr id="23" name="Group 53"/>
                    <p:cNvGrpSpPr/>
                    <p:nvPr/>
                  </p:nvGrpSpPr>
                  <p:grpSpPr bwMode="auto">
                    <a:xfrm>
                      <a:off x="0" y="0"/>
                      <a:ext cx="5034" cy="557"/>
                      <a:chOff x="0" y="0"/>
                      <a:chExt cx="5034" cy="557"/>
                    </a:xfrm>
                  </p:grpSpPr>
                  <p:sp>
                    <p:nvSpPr>
                      <p:cNvPr id="281" name="AutoShape 2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577" cy="557"/>
                      </a:xfrm>
                      <a:prstGeom prst="roundRect">
                        <a:avLst>
                          <a:gd name="adj" fmla="val 5028"/>
                        </a:avLst>
                      </a:prstGeom>
                      <a:solidFill>
                        <a:srgbClr val="00437A"/>
                      </a:solidFill>
                      <a:ln>
                        <a:noFill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b="1">
                            <a:solidFill>
                              <a:schemeClr val="tx1"/>
                            </a:solidFill>
                            <a:latin typeface="Gulim" panose="020B0600000101010101" pitchFamily="34" charset="-127"/>
                            <a:ea typeface="Gulim" panose="020B0600000101010101" pitchFamily="34" charset="-127"/>
                          </a:defRPr>
                        </a:lvl1pPr>
                        <a:lvl2pPr marL="742950" indent="-285750" eaLnBrk="0" hangingPunct="0">
                          <a:defRPr b="1">
                            <a:solidFill>
                              <a:schemeClr val="tx1"/>
                            </a:solidFill>
                            <a:latin typeface="Gulim" panose="020B0600000101010101" pitchFamily="34" charset="-127"/>
                            <a:ea typeface="Gulim" panose="020B0600000101010101" pitchFamily="34" charset="-127"/>
                          </a:defRPr>
                        </a:lvl2pPr>
                        <a:lvl3pPr marL="11430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Gulim" panose="020B0600000101010101" pitchFamily="34" charset="-127"/>
                            <a:ea typeface="Gulim" panose="020B0600000101010101" pitchFamily="34" charset="-127"/>
                          </a:defRPr>
                        </a:lvl3pPr>
                        <a:lvl4pPr marL="16002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Gulim" panose="020B0600000101010101" pitchFamily="34" charset="-127"/>
                            <a:ea typeface="Gulim" panose="020B0600000101010101" pitchFamily="34" charset="-127"/>
                          </a:defRPr>
                        </a:lvl4pPr>
                        <a:lvl5pPr marL="20574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Gulim" panose="020B0600000101010101" pitchFamily="34" charset="-127"/>
                            <a:ea typeface="Gulim" panose="020B0600000101010101" pitchFamily="34" charset="-127"/>
                          </a:defRPr>
                        </a:lvl5pPr>
                        <a:lvl6pPr marL="2514600" indent="-228600" eaLnBrk="0" fontAlgn="base" latinLnBrk="1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Gulim" panose="020B0600000101010101" pitchFamily="34" charset="-127"/>
                            <a:ea typeface="Gulim" panose="020B0600000101010101" pitchFamily="34" charset="-127"/>
                          </a:defRPr>
                        </a:lvl6pPr>
                        <a:lvl7pPr marL="2971800" indent="-228600" eaLnBrk="0" fontAlgn="base" latinLnBrk="1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Gulim" panose="020B0600000101010101" pitchFamily="34" charset="-127"/>
                            <a:ea typeface="Gulim" panose="020B0600000101010101" pitchFamily="34" charset="-127"/>
                          </a:defRPr>
                        </a:lvl7pPr>
                        <a:lvl8pPr marL="3429000" indent="-228600" eaLnBrk="0" fontAlgn="base" latinLnBrk="1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Gulim" panose="020B0600000101010101" pitchFamily="34" charset="-127"/>
                            <a:ea typeface="Gulim" panose="020B0600000101010101" pitchFamily="34" charset="-127"/>
                          </a:defRPr>
                        </a:lvl8pPr>
                        <a:lvl9pPr marL="3886200" indent="-228600" eaLnBrk="0" fontAlgn="base" latinLnBrk="1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Gulim" panose="020B0600000101010101" pitchFamily="34" charset="-127"/>
                            <a:ea typeface="Gulim" panose="020B0600000101010101" pitchFamily="34" charset="-127"/>
                          </a:defRPr>
                        </a:lvl9pPr>
                      </a:lstStyle>
                      <a:p>
                        <a:pPr eaLnBrk="1" fontAlgn="auto" latinLnBrk="1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ko-KR" altLang="en-US" sz="1765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82" name="Rectangle 2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1" y="523"/>
                        <a:ext cx="4593" cy="34"/>
                      </a:xfrm>
                      <a:prstGeom prst="rect">
                        <a:avLst/>
                      </a:prstGeom>
                      <a:solidFill>
                        <a:srgbClr val="00437A"/>
                      </a:solidFill>
                      <a:ln>
                        <a:noFill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b="1">
                            <a:solidFill>
                              <a:schemeClr val="tx1"/>
                            </a:solidFill>
                            <a:latin typeface="Gulim" panose="020B0600000101010101" pitchFamily="34" charset="-127"/>
                            <a:ea typeface="Gulim" panose="020B0600000101010101" pitchFamily="34" charset="-127"/>
                          </a:defRPr>
                        </a:lvl1pPr>
                        <a:lvl2pPr marL="742950" indent="-285750" eaLnBrk="0" hangingPunct="0">
                          <a:defRPr b="1">
                            <a:solidFill>
                              <a:schemeClr val="tx1"/>
                            </a:solidFill>
                            <a:latin typeface="Gulim" panose="020B0600000101010101" pitchFamily="34" charset="-127"/>
                            <a:ea typeface="Gulim" panose="020B0600000101010101" pitchFamily="34" charset="-127"/>
                          </a:defRPr>
                        </a:lvl2pPr>
                        <a:lvl3pPr marL="11430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Gulim" panose="020B0600000101010101" pitchFamily="34" charset="-127"/>
                            <a:ea typeface="Gulim" panose="020B0600000101010101" pitchFamily="34" charset="-127"/>
                          </a:defRPr>
                        </a:lvl3pPr>
                        <a:lvl4pPr marL="16002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Gulim" panose="020B0600000101010101" pitchFamily="34" charset="-127"/>
                            <a:ea typeface="Gulim" panose="020B0600000101010101" pitchFamily="34" charset="-127"/>
                          </a:defRPr>
                        </a:lvl4pPr>
                        <a:lvl5pPr marL="20574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Gulim" panose="020B0600000101010101" pitchFamily="34" charset="-127"/>
                            <a:ea typeface="Gulim" panose="020B0600000101010101" pitchFamily="34" charset="-127"/>
                          </a:defRPr>
                        </a:lvl5pPr>
                        <a:lvl6pPr marL="2514600" indent="-228600" eaLnBrk="0" fontAlgn="base" latinLnBrk="1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Gulim" panose="020B0600000101010101" pitchFamily="34" charset="-127"/>
                            <a:ea typeface="Gulim" panose="020B0600000101010101" pitchFamily="34" charset="-127"/>
                          </a:defRPr>
                        </a:lvl6pPr>
                        <a:lvl7pPr marL="2971800" indent="-228600" eaLnBrk="0" fontAlgn="base" latinLnBrk="1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Gulim" panose="020B0600000101010101" pitchFamily="34" charset="-127"/>
                            <a:ea typeface="Gulim" panose="020B0600000101010101" pitchFamily="34" charset="-127"/>
                          </a:defRPr>
                        </a:lvl7pPr>
                        <a:lvl8pPr marL="3429000" indent="-228600" eaLnBrk="0" fontAlgn="base" latinLnBrk="1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Gulim" panose="020B0600000101010101" pitchFamily="34" charset="-127"/>
                            <a:ea typeface="Gulim" panose="020B0600000101010101" pitchFamily="34" charset="-127"/>
                          </a:defRPr>
                        </a:lvl8pPr>
                        <a:lvl9pPr marL="3886200" indent="-228600" eaLnBrk="0" fontAlgn="base" latinLnBrk="1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Gulim" panose="020B0600000101010101" pitchFamily="34" charset="-127"/>
                            <a:ea typeface="Gulim" panose="020B0600000101010101" pitchFamily="34" charset="-127"/>
                          </a:defRPr>
                        </a:lvl9pPr>
                      </a:lstStyle>
                      <a:p>
                        <a:pPr eaLnBrk="1" fontAlgn="auto" latinLnBrk="1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ko-KR" altLang="en-US" sz="1765" kern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83" name="Freeform 221"/>
                      <p:cNvSpPr/>
                      <p:nvPr/>
                    </p:nvSpPr>
                    <p:spPr bwMode="auto">
                      <a:xfrm>
                        <a:off x="482" y="14"/>
                        <a:ext cx="247" cy="525"/>
                      </a:xfrm>
                      <a:custGeom>
                        <a:avLst/>
                        <a:gdLst>
                          <a:gd name="T0" fmla="*/ 93 w 248"/>
                          <a:gd name="T1" fmla="*/ 0 h 525"/>
                          <a:gd name="T2" fmla="*/ 248 w 248"/>
                          <a:gd name="T3" fmla="*/ 525 h 525"/>
                          <a:gd name="T4" fmla="*/ 29 w 248"/>
                          <a:gd name="T5" fmla="*/ 523 h 525"/>
                          <a:gd name="T6" fmla="*/ 0 w 248"/>
                          <a:gd name="T7" fmla="*/ 162 h 525"/>
                          <a:gd name="T8" fmla="*/ 93 w 248"/>
                          <a:gd name="T9" fmla="*/ 0 h 525"/>
                          <a:gd name="T10" fmla="*/ 0 w 248"/>
                          <a:gd name="T11" fmla="*/ 0 h 525"/>
                          <a:gd name="T12" fmla="*/ 248 w 248"/>
                          <a:gd name="T13" fmla="*/ 525 h 52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T10" t="T11" r="T12" b="T13"/>
                        <a:pathLst>
                          <a:path w="248" h="525">
                            <a:moveTo>
                              <a:pt x="93" y="0"/>
                            </a:moveTo>
                            <a:lnTo>
                              <a:pt x="248" y="525"/>
                            </a:lnTo>
                            <a:lnTo>
                              <a:pt x="29" y="523"/>
                            </a:lnTo>
                            <a:lnTo>
                              <a:pt x="0" y="162"/>
                            </a:lnTo>
                            <a:lnTo>
                              <a:pt x="93" y="0"/>
                            </a:lnTo>
                            <a:close/>
                          </a:path>
                        </a:pathLst>
                      </a:custGeom>
                      <a:solidFill>
                        <a:srgbClr val="00437A"/>
                      </a:solid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pPr fontAlgn="auto" latinLnBrk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 sz="1765" b="1" kern="0">
                          <a:solidFill>
                            <a:srgbClr val="000000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endParaRPr>
                      </a:p>
                    </p:txBody>
                  </p:sp>
                </p:grpSp>
              </p:grpSp>
              <p:pic>
                <p:nvPicPr>
                  <p:cNvPr id="17438" name="Picture 222" descr="바코드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16707" t="9724" r="20175" b="6055"/>
                  <a:stretch>
                    <a:fillRect/>
                  </a:stretch>
                </p:blipFill>
                <p:spPr bwMode="auto">
                  <a:xfrm>
                    <a:off x="242" y="17"/>
                    <a:ext cx="52" cy="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78" name="AutoShape 223"/>
                  <p:cNvSpPr>
                    <a:spLocks noChangeArrowheads="1"/>
                  </p:cNvSpPr>
                  <p:nvPr/>
                </p:nvSpPr>
                <p:spPr bwMode="auto">
                  <a:xfrm>
                    <a:off x="10" y="9"/>
                    <a:ext cx="299" cy="49"/>
                  </a:xfrm>
                  <a:prstGeom prst="roundRect">
                    <a:avLst>
                      <a:gd name="adj" fmla="val 20227"/>
                    </a:avLst>
                  </a:prstGeom>
                  <a:gradFill rotWithShape="1">
                    <a:gsLst>
                      <a:gs pos="0">
                        <a:srgbClr val="65B9FF"/>
                      </a:gs>
                      <a:gs pos="100000">
                        <a:srgbClr val="0060B0"/>
                      </a:gs>
                    </a:gsLst>
                    <a:lin ang="5400000" scaled="1"/>
                  </a:gradFill>
                  <a:ln>
                    <a:noFill/>
                  </a:ln>
                </p:spPr>
                <p:txBody>
                  <a:bodyPr wrap="none" anchor="ctr"/>
                  <a:lstStyle>
                    <a:lvl1pPr eaLnBrk="0" hangingPunct="0">
                      <a:defRPr b="1"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 eaLnBrk="0" hangingPunct="0">
                      <a:defRPr b="1"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 eaLnBrk="0" hangingPunct="0">
                      <a:defRPr b="1"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 eaLnBrk="0" hangingPunct="0">
                      <a:defRPr b="1"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 eaLnBrk="0" hangingPunct="0">
                      <a:defRPr b="1"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latinLnBrk="1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latinLnBrk="1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latinLnBrk="1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latinLnBrk="1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fontAlgn="auto" latinLnBrk="1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1765" kern="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75" name="Text Box 224"/>
                <p:cNvSpPr txBox="1">
                  <a:spLocks noChangeArrowheads="1"/>
                </p:cNvSpPr>
                <p:nvPr/>
              </p:nvSpPr>
              <p:spPr bwMode="auto">
                <a:xfrm>
                  <a:off x="103" y="83"/>
                  <a:ext cx="129" cy="2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algn="ctr" eaLnBrk="1" fontAlgn="auto" latinLnBrk="1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2350" b="0" kern="0" dirty="0" smtClean="0">
                      <a:solidFill>
                        <a:srgbClr val="FFFFFF"/>
                      </a:solidFill>
                      <a:latin typeface="仿宋" panose="02010609060101010101" pitchFamily="49" charset="-122"/>
                      <a:ea typeface="仿宋" panose="02010609060101010101" pitchFamily="49" charset="-122"/>
                    </a:rPr>
                    <a:t>一</a:t>
                  </a:r>
                  <a:endParaRPr lang="en-US" altLang="zh-CN" sz="2350" b="0" kern="0" dirty="0" smtClean="0">
                    <a:solidFill>
                      <a:srgbClr val="FFFFFF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endParaRPr>
                </a:p>
              </p:txBody>
            </p:sp>
          </p:grpSp>
          <p:grpSp>
            <p:nvGrpSpPr>
              <p:cNvPr id="24" name="Group 60"/>
              <p:cNvGrpSpPr/>
              <p:nvPr/>
            </p:nvGrpSpPr>
            <p:grpSpPr bwMode="auto">
              <a:xfrm>
                <a:off x="0" y="418"/>
                <a:ext cx="2782" cy="308"/>
                <a:chOff x="0" y="0"/>
                <a:chExt cx="2782" cy="308"/>
              </a:xfrm>
            </p:grpSpPr>
            <p:grpSp>
              <p:nvGrpSpPr>
                <p:cNvPr id="25" name="Group 61"/>
                <p:cNvGrpSpPr/>
                <p:nvPr/>
              </p:nvGrpSpPr>
              <p:grpSpPr bwMode="auto">
                <a:xfrm>
                  <a:off x="0" y="0"/>
                  <a:ext cx="2782" cy="308"/>
                  <a:chOff x="0" y="0"/>
                  <a:chExt cx="5034" cy="557"/>
                </a:xfrm>
              </p:grpSpPr>
              <p:sp>
                <p:nvSpPr>
                  <p:cNvPr id="269" name="AutoShape 227"/>
                  <p:cNvSpPr>
                    <a:spLocks noChangeArrowheads="1"/>
                  </p:cNvSpPr>
                  <p:nvPr/>
                </p:nvSpPr>
                <p:spPr bwMode="auto">
                  <a:xfrm>
                    <a:off x="316" y="3"/>
                    <a:ext cx="4713" cy="535"/>
                  </a:xfrm>
                  <a:prstGeom prst="roundRect">
                    <a:avLst>
                      <a:gd name="adj" fmla="val 0"/>
                    </a:avLst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DDDDD"/>
                      </a:gs>
                    </a:gsLst>
                    <a:lin ang="5400000" scaled="1"/>
                  </a:gradFill>
                  <a:ln>
                    <a:noFill/>
                  </a:ln>
                </p:spPr>
                <p:txBody>
                  <a:bodyPr wrap="none" anchor="ctr"/>
                  <a:lstStyle>
                    <a:lvl1pPr eaLnBrk="0" hangingPunct="0">
                      <a:defRPr b="1"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1pPr>
                    <a:lvl2pPr marL="742950" indent="-285750" eaLnBrk="0" hangingPunct="0">
                      <a:defRPr b="1"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2pPr>
                    <a:lvl3pPr marL="1143000" indent="-228600" eaLnBrk="0" hangingPunct="0">
                      <a:defRPr b="1"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3pPr>
                    <a:lvl4pPr marL="1600200" indent="-228600" eaLnBrk="0" hangingPunct="0">
                      <a:defRPr b="1"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4pPr>
                    <a:lvl5pPr marL="2057400" indent="-228600" eaLnBrk="0" hangingPunct="0">
                      <a:defRPr b="1"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5pPr>
                    <a:lvl6pPr marL="2514600" indent="-228600" eaLnBrk="0" fontAlgn="base" latinLnBrk="1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6pPr>
                    <a:lvl7pPr marL="2971800" indent="-228600" eaLnBrk="0" fontAlgn="base" latinLnBrk="1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7pPr>
                    <a:lvl8pPr marL="3429000" indent="-228600" eaLnBrk="0" fontAlgn="base" latinLnBrk="1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8pPr>
                    <a:lvl9pPr marL="3886200" indent="-228600" eaLnBrk="0" fontAlgn="base" latinLnBrk="1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defRPr>
                    </a:lvl9pPr>
                  </a:lstStyle>
                  <a:p>
                    <a:pPr eaLnBrk="1" fontAlgn="auto" latinLnBrk="1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1765" kern="0" smtClean="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6" name="Group 63"/>
                  <p:cNvGrpSpPr/>
                  <p:nvPr/>
                </p:nvGrpSpPr>
                <p:grpSpPr bwMode="auto">
                  <a:xfrm>
                    <a:off x="0" y="0"/>
                    <a:ext cx="5034" cy="557"/>
                    <a:chOff x="0" y="0"/>
                    <a:chExt cx="5034" cy="557"/>
                  </a:xfrm>
                </p:grpSpPr>
                <p:sp>
                  <p:nvSpPr>
                    <p:cNvPr id="271" name="AutoShape 2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577" cy="557"/>
                    </a:xfrm>
                    <a:prstGeom prst="roundRect">
                      <a:avLst>
                        <a:gd name="adj" fmla="val 5028"/>
                      </a:avLst>
                    </a:prstGeom>
                    <a:solidFill>
                      <a:srgbClr val="00437A"/>
                    </a:solidFill>
                    <a:ln>
                      <a:noFill/>
                    </a:ln>
                  </p:spPr>
                  <p:txBody>
                    <a:bodyPr wrap="none" anchor="ctr"/>
                    <a:lstStyle>
                      <a:lvl1pPr eaLnBrk="0" hangingPunct="0"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1pPr>
                      <a:lvl2pPr marL="742950" indent="-285750" eaLnBrk="0" hangingPunct="0"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2pPr>
                      <a:lvl3pPr marL="1143000" indent="-228600" eaLnBrk="0" hangingPunct="0"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3pPr>
                      <a:lvl4pPr marL="1600200" indent="-228600" eaLnBrk="0" hangingPunct="0"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4pPr>
                      <a:lvl5pPr marL="2057400" indent="-228600" eaLnBrk="0" hangingPunct="0"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9pPr>
                    </a:lstStyle>
                    <a:p>
                      <a:pPr eaLnBrk="1" fontAlgn="auto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765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2" name="Rectangle 2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" y="523"/>
                      <a:ext cx="4593" cy="34"/>
                    </a:xfrm>
                    <a:prstGeom prst="rect">
                      <a:avLst/>
                    </a:prstGeom>
                    <a:solidFill>
                      <a:srgbClr val="00437A"/>
                    </a:solidFill>
                    <a:ln>
                      <a:noFill/>
                    </a:ln>
                  </p:spPr>
                  <p:txBody>
                    <a:bodyPr wrap="none" anchor="ctr"/>
                    <a:lstStyle>
                      <a:lvl1pPr eaLnBrk="0" hangingPunct="0"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1pPr>
                      <a:lvl2pPr marL="742950" indent="-285750" eaLnBrk="0" hangingPunct="0"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2pPr>
                      <a:lvl3pPr marL="1143000" indent="-228600" eaLnBrk="0" hangingPunct="0"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3pPr>
                      <a:lvl4pPr marL="1600200" indent="-228600" eaLnBrk="0" hangingPunct="0"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4pPr>
                      <a:lvl5pPr marL="2057400" indent="-228600" eaLnBrk="0" hangingPunct="0"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</a:defRPr>
                      </a:lvl9pPr>
                    </a:lstStyle>
                    <a:p>
                      <a:pPr eaLnBrk="1" fontAlgn="auto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765" kern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3" name="Freeform 231"/>
                    <p:cNvSpPr/>
                    <p:nvPr/>
                  </p:nvSpPr>
                  <p:spPr bwMode="auto">
                    <a:xfrm>
                      <a:off x="482" y="14"/>
                      <a:ext cx="247" cy="525"/>
                    </a:xfrm>
                    <a:custGeom>
                      <a:avLst/>
                      <a:gdLst>
                        <a:gd name="T0" fmla="*/ 93 w 248"/>
                        <a:gd name="T1" fmla="*/ 0 h 525"/>
                        <a:gd name="T2" fmla="*/ 248 w 248"/>
                        <a:gd name="T3" fmla="*/ 525 h 525"/>
                        <a:gd name="T4" fmla="*/ 29 w 248"/>
                        <a:gd name="T5" fmla="*/ 523 h 525"/>
                        <a:gd name="T6" fmla="*/ 0 w 248"/>
                        <a:gd name="T7" fmla="*/ 162 h 525"/>
                        <a:gd name="T8" fmla="*/ 93 w 248"/>
                        <a:gd name="T9" fmla="*/ 0 h 525"/>
                        <a:gd name="T10" fmla="*/ 0 w 248"/>
                        <a:gd name="T11" fmla="*/ 0 h 525"/>
                        <a:gd name="T12" fmla="*/ 248 w 248"/>
                        <a:gd name="T13" fmla="*/ 525 h 5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T10" t="T11" r="T12" b="T13"/>
                      <a:pathLst>
                        <a:path w="248" h="525">
                          <a:moveTo>
                            <a:pt x="93" y="0"/>
                          </a:moveTo>
                          <a:lnTo>
                            <a:pt x="248" y="525"/>
                          </a:lnTo>
                          <a:lnTo>
                            <a:pt x="29" y="523"/>
                          </a:lnTo>
                          <a:lnTo>
                            <a:pt x="0" y="162"/>
                          </a:lnTo>
                          <a:lnTo>
                            <a:pt x="93" y="0"/>
                          </a:lnTo>
                          <a:close/>
                        </a:path>
                      </a:pathLst>
                    </a:custGeom>
                    <a:solidFill>
                      <a:srgbClr val="00437A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pPr fontAlgn="auto" latinLnBrk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765" b="1" kern="0">
                        <a:solidFill>
                          <a:srgbClr val="000000"/>
                        </a:solidFill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p:txBody>
                </p:sp>
              </p:grpSp>
            </p:grpSp>
            <p:pic>
              <p:nvPicPr>
                <p:cNvPr id="17428" name="Picture 232" descr="바코드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6707" t="9724" r="20175" b="6055"/>
                <a:stretch>
                  <a:fillRect/>
                </a:stretch>
              </p:blipFill>
              <p:spPr bwMode="auto">
                <a:xfrm>
                  <a:off x="242" y="16"/>
                  <a:ext cx="52" cy="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68" name="AutoShape 233"/>
                <p:cNvSpPr>
                  <a:spLocks noChangeArrowheads="1"/>
                </p:cNvSpPr>
                <p:nvPr/>
              </p:nvSpPr>
              <p:spPr bwMode="auto">
                <a:xfrm>
                  <a:off x="10" y="9"/>
                  <a:ext cx="299" cy="49"/>
                </a:xfrm>
                <a:prstGeom prst="roundRect">
                  <a:avLst>
                    <a:gd name="adj" fmla="val 20227"/>
                  </a:avLst>
                </a:prstGeom>
                <a:gradFill rotWithShape="1">
                  <a:gsLst>
                    <a:gs pos="0">
                      <a:srgbClr val="65B9FF"/>
                    </a:gs>
                    <a:gs pos="100000">
                      <a:srgbClr val="0060B0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wrap="none" anchor="ctr"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1765" kern="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65" name="Text Box 234"/>
              <p:cNvSpPr txBox="1">
                <a:spLocks noChangeArrowheads="1"/>
              </p:cNvSpPr>
              <p:nvPr/>
            </p:nvSpPr>
            <p:spPr bwMode="auto">
              <a:xfrm>
                <a:off x="103" y="501"/>
                <a:ext cx="129" cy="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algn="ctr" eaLnBrk="1" fontAlgn="auto" latinLnBrk="1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350" b="0" kern="0" dirty="0" smtClean="0">
                    <a:solidFill>
                      <a:srgbClr val="FFFFFF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二</a:t>
                </a:r>
                <a:endParaRPr lang="en-US" altLang="zh-CN" sz="2350" b="0" kern="0" dirty="0" smtClean="0">
                  <a:solidFill>
                    <a:srgbClr val="FFFFFF"/>
                  </a:solidFill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</p:grpSp>
        <p:sp>
          <p:nvSpPr>
            <p:cNvPr id="17418" name="Rectangle 235"/>
            <p:cNvSpPr>
              <a:spLocks noChangeArrowheads="1"/>
            </p:cNvSpPr>
            <p:nvPr/>
          </p:nvSpPr>
          <p:spPr bwMode="auto">
            <a:xfrm>
              <a:off x="3272438" y="1746857"/>
              <a:ext cx="3751456" cy="3943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latinLnBrk="1">
                <a:lnSpc>
                  <a:spcPct val="90000"/>
                </a:lnSpc>
              </a:pPr>
              <a:r>
                <a:rPr lang="zh-CN" altLang="en-US" b="1" dirty="0" smtClean="0">
                  <a:latin typeface="仿宋_GB2312"/>
                  <a:ea typeface="仿宋" panose="02010609060101010101" pitchFamily="49" charset="-122"/>
                  <a:cs typeface="Times New Roman" panose="02020603050405020304" pitchFamily="18" charset="0"/>
                </a:rPr>
                <a:t>专业类概述</a:t>
              </a:r>
            </a:p>
          </p:txBody>
        </p:sp>
        <p:sp>
          <p:nvSpPr>
            <p:cNvPr id="17420" name="Rectangle 237"/>
            <p:cNvSpPr>
              <a:spLocks noChangeArrowheads="1"/>
            </p:cNvSpPr>
            <p:nvPr/>
          </p:nvSpPr>
          <p:spPr bwMode="auto">
            <a:xfrm>
              <a:off x="3272438" y="4401368"/>
              <a:ext cx="3751455" cy="9096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tx1"/>
                </a:buClr>
              </a:pPr>
              <a:r>
                <a:rPr lang="zh-CN" altLang="en-US" b="1" dirty="0" smtClean="0">
                  <a:latin typeface="仿宋_GB2312"/>
                  <a:ea typeface="仿宋" panose="02010609060101010101" pitchFamily="49" charset="-122"/>
                  <a:cs typeface="Times New Roman" panose="02020603050405020304" pitchFamily="18" charset="0"/>
                </a:rPr>
                <a:t>学生素质要求与高校选科要求</a:t>
              </a:r>
            </a:p>
            <a:p>
              <a:pPr>
                <a:spcBef>
                  <a:spcPct val="50000"/>
                </a:spcBef>
                <a:buClr>
                  <a:schemeClr val="tx1"/>
                </a:buClr>
              </a:pPr>
              <a:endParaRPr lang="zh-CN" altLang="en-US" b="1" dirty="0" smtClean="0">
                <a:solidFill>
                  <a:srgbClr val="0000FF"/>
                </a:solidFill>
                <a:latin typeface="仿宋_GB2312"/>
                <a:ea typeface="仿宋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7421" name="Rectangle 238"/>
            <p:cNvSpPr>
              <a:spLocks noChangeArrowheads="1"/>
            </p:cNvSpPr>
            <p:nvPr/>
          </p:nvSpPr>
          <p:spPr bwMode="auto">
            <a:xfrm>
              <a:off x="3272438" y="3737740"/>
              <a:ext cx="3751455" cy="3943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latinLnBrk="1">
                <a:lnSpc>
                  <a:spcPct val="90000"/>
                </a:lnSpc>
              </a:pPr>
              <a:r>
                <a:rPr lang="zh-CN" altLang="en-US" b="1" dirty="0" smtClean="0">
                  <a:latin typeface="仿宋_GB2312"/>
                  <a:ea typeface="仿宋" panose="02010609060101010101" pitchFamily="49" charset="-122"/>
                  <a:cs typeface="Times New Roman" panose="02020603050405020304" pitchFamily="18" charset="0"/>
                </a:rPr>
                <a:t>学习本专业有何优势和劣势</a:t>
              </a:r>
            </a:p>
          </p:txBody>
        </p:sp>
        <p:sp>
          <p:nvSpPr>
            <p:cNvPr id="17422" name="Rectangle 239"/>
            <p:cNvSpPr>
              <a:spLocks noChangeArrowheads="1"/>
            </p:cNvSpPr>
            <p:nvPr/>
          </p:nvSpPr>
          <p:spPr bwMode="auto">
            <a:xfrm>
              <a:off x="3272438" y="3074112"/>
              <a:ext cx="3751456" cy="3943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latinLnBrk="1">
                <a:lnSpc>
                  <a:spcPct val="90000"/>
                </a:lnSpc>
              </a:pPr>
              <a:r>
                <a:rPr lang="zh-CN" altLang="en-US" b="1" dirty="0" smtClean="0">
                  <a:latin typeface="仿宋_GB2312"/>
                  <a:ea typeface="仿宋" panose="02010609060101010101" pitchFamily="49" charset="-122"/>
                  <a:cs typeface="Times New Roman" panose="02020603050405020304" pitchFamily="18" charset="0"/>
                </a:rPr>
                <a:t>就业方向与发展前景</a:t>
              </a:r>
            </a:p>
          </p:txBody>
        </p:sp>
        <p:sp>
          <p:nvSpPr>
            <p:cNvPr id="17423" name="Rectangle 240"/>
            <p:cNvSpPr>
              <a:spLocks noChangeArrowheads="1"/>
            </p:cNvSpPr>
            <p:nvPr/>
          </p:nvSpPr>
          <p:spPr bwMode="auto">
            <a:xfrm>
              <a:off x="3272438" y="2410484"/>
              <a:ext cx="3751456" cy="3943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latinLnBrk="1">
                <a:lnSpc>
                  <a:spcPct val="90000"/>
                </a:lnSpc>
              </a:pPr>
              <a:r>
                <a:rPr lang="zh-CN" altLang="en-US" b="1" dirty="0" smtClean="0">
                  <a:latin typeface="仿宋_GB2312"/>
                  <a:ea typeface="仿宋" panose="02010609060101010101" pitchFamily="49" charset="-122"/>
                  <a:cs typeface="Times New Roman" panose="02020603050405020304" pitchFamily="18" charset="0"/>
                </a:rPr>
                <a:t>专业学习什么</a:t>
              </a:r>
            </a:p>
          </p:txBody>
        </p:sp>
      </p:grpSp>
      <p:sp>
        <p:nvSpPr>
          <p:cNvPr id="3" name="AutoShape 185"/>
          <p:cNvSpPr>
            <a:spLocks noChangeArrowheads="1"/>
          </p:cNvSpPr>
          <p:nvPr/>
        </p:nvSpPr>
        <p:spPr bwMode="auto">
          <a:xfrm>
            <a:off x="1056826" y="4298566"/>
            <a:ext cx="581431" cy="421194"/>
          </a:xfrm>
          <a:prstGeom prst="roundRect">
            <a:avLst>
              <a:gd name="adj" fmla="val 5028"/>
            </a:avLst>
          </a:prstGeom>
          <a:solidFill>
            <a:srgbClr val="00437A"/>
          </a:solidFill>
          <a:ln>
            <a:noFil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765" kern="0" smtClean="0">
              <a:solidFill>
                <a:srgbClr val="000000"/>
              </a:solidFill>
            </a:endParaRPr>
          </a:p>
        </p:txBody>
      </p:sp>
      <p:sp>
        <p:nvSpPr>
          <p:cNvPr id="4" name="AutoShape 217"/>
          <p:cNvSpPr>
            <a:spLocks noChangeArrowheads="1"/>
          </p:cNvSpPr>
          <p:nvPr/>
        </p:nvSpPr>
        <p:spPr bwMode="auto">
          <a:xfrm>
            <a:off x="1687195" y="4305935"/>
            <a:ext cx="4427220" cy="38862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l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760" dirty="0" smtClean="0">
                <a:latin typeface="仿宋_GB2312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dirty="0" smtClean="0">
                <a:latin typeface="仿宋_GB2312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聊城大学汉语言文学专业的特点与优势</a:t>
            </a:r>
            <a:endParaRPr lang="zh-CN" altLang="en-US" kern="0" dirty="0" smtClean="0">
              <a:solidFill>
                <a:srgbClr val="000000"/>
              </a:solidFill>
              <a:latin typeface="仿宋_GB2312"/>
              <a:ea typeface="仿宋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AutoShape 189"/>
          <p:cNvSpPr>
            <a:spLocks noChangeArrowheads="1"/>
          </p:cNvSpPr>
          <p:nvPr/>
        </p:nvSpPr>
        <p:spPr bwMode="auto">
          <a:xfrm>
            <a:off x="1078235" y="4298271"/>
            <a:ext cx="545193" cy="67008"/>
          </a:xfrm>
          <a:prstGeom prst="roundRect">
            <a:avLst>
              <a:gd name="adj" fmla="val 20227"/>
            </a:avLst>
          </a:prstGeom>
          <a:gradFill rotWithShape="1">
            <a:gsLst>
              <a:gs pos="0">
                <a:srgbClr val="65B9FF"/>
              </a:gs>
              <a:gs pos="100000">
                <a:srgbClr val="0060B0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765" kern="0" smtClean="0">
              <a:solidFill>
                <a:srgbClr val="000000"/>
              </a:solidFill>
            </a:endParaRPr>
          </a:p>
        </p:txBody>
      </p:sp>
      <p:sp>
        <p:nvSpPr>
          <p:cNvPr id="6" name="Freeform 187"/>
          <p:cNvSpPr/>
          <p:nvPr/>
        </p:nvSpPr>
        <p:spPr bwMode="auto">
          <a:xfrm>
            <a:off x="1533638" y="4310423"/>
            <a:ext cx="248897" cy="396996"/>
          </a:xfrm>
          <a:custGeom>
            <a:avLst/>
            <a:gdLst>
              <a:gd name="T0" fmla="*/ 93 w 248"/>
              <a:gd name="T1" fmla="*/ 0 h 525"/>
              <a:gd name="T2" fmla="*/ 248 w 248"/>
              <a:gd name="T3" fmla="*/ 525 h 525"/>
              <a:gd name="T4" fmla="*/ 29 w 248"/>
              <a:gd name="T5" fmla="*/ 523 h 525"/>
              <a:gd name="T6" fmla="*/ 0 w 248"/>
              <a:gd name="T7" fmla="*/ 162 h 525"/>
              <a:gd name="T8" fmla="*/ 93 w 248"/>
              <a:gd name="T9" fmla="*/ 0 h 525"/>
              <a:gd name="T10" fmla="*/ 0 w 248"/>
              <a:gd name="T11" fmla="*/ 0 h 525"/>
              <a:gd name="T12" fmla="*/ 248 w 248"/>
              <a:gd name="T13" fmla="*/ 525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48" h="525">
                <a:moveTo>
                  <a:pt x="93" y="0"/>
                </a:moveTo>
                <a:lnTo>
                  <a:pt x="248" y="525"/>
                </a:lnTo>
                <a:lnTo>
                  <a:pt x="29" y="523"/>
                </a:lnTo>
                <a:lnTo>
                  <a:pt x="0" y="162"/>
                </a:lnTo>
                <a:lnTo>
                  <a:pt x="93" y="0"/>
                </a:lnTo>
                <a:close/>
              </a:path>
            </a:pathLst>
          </a:custGeom>
          <a:solidFill>
            <a:srgbClr val="00437A"/>
          </a:solidFill>
          <a:ln>
            <a:noFill/>
          </a:ln>
        </p:spPr>
        <p:txBody>
          <a:bodyPr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65" b="1" ker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7" name="Rectangle 186"/>
          <p:cNvSpPr>
            <a:spLocks noChangeArrowheads="1"/>
          </p:cNvSpPr>
          <p:nvPr/>
        </p:nvSpPr>
        <p:spPr bwMode="auto">
          <a:xfrm>
            <a:off x="1483433" y="4694050"/>
            <a:ext cx="4628275" cy="25710"/>
          </a:xfrm>
          <a:prstGeom prst="rect">
            <a:avLst/>
          </a:prstGeom>
          <a:solidFill>
            <a:srgbClr val="00437A"/>
          </a:solidFill>
          <a:ln>
            <a:noFil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765" kern="0" smtClean="0">
              <a:solidFill>
                <a:srgbClr val="000000"/>
              </a:solidFill>
            </a:endParaRPr>
          </a:p>
        </p:txBody>
      </p:sp>
      <p:sp>
        <p:nvSpPr>
          <p:cNvPr id="28" name="Text Box 190"/>
          <p:cNvSpPr txBox="1">
            <a:spLocks noChangeArrowheads="1"/>
          </p:cNvSpPr>
          <p:nvPr/>
        </p:nvSpPr>
        <p:spPr bwMode="auto">
          <a:xfrm>
            <a:off x="1216060" y="4405720"/>
            <a:ext cx="235217" cy="2889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fontAlgn="auto" latin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350" b="0" kern="0" dirty="0" smtClean="0">
                <a:solidFill>
                  <a:srgbClr val="FFFF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六</a:t>
            </a:r>
          </a:p>
        </p:txBody>
      </p:sp>
      <p:sp>
        <p:nvSpPr>
          <p:cNvPr id="30" name="矩形 29"/>
          <p:cNvSpPr/>
          <p:nvPr/>
        </p:nvSpPr>
        <p:spPr>
          <a:xfrm>
            <a:off x="1216025" y="798195"/>
            <a:ext cx="4970780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宣讲目录</a:t>
            </a:r>
          </a:p>
        </p:txBody>
      </p:sp>
      <p:sp>
        <p:nvSpPr>
          <p:cNvPr id="29" name="矩形 28"/>
          <p:cNvSpPr/>
          <p:nvPr/>
        </p:nvSpPr>
        <p:spPr>
          <a:xfrm>
            <a:off x="-12700" y="-41910"/>
            <a:ext cx="9024620" cy="86487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>
            <a:spLocks noChangeArrowheads="1"/>
          </p:cNvSpPr>
          <p:nvPr/>
        </p:nvSpPr>
        <p:spPr bwMode="auto">
          <a:xfrm>
            <a:off x="830059" y="755999"/>
            <a:ext cx="7832214" cy="3739552"/>
          </a:xfrm>
          <a:prstGeom prst="roundRect">
            <a:avLst>
              <a:gd name="adj" fmla="val 3926"/>
            </a:avLst>
          </a:prstGeom>
          <a:noFill/>
          <a:ln w="25400" algn="ctr">
            <a:solidFill>
              <a:schemeClr val="accent1"/>
            </a:solidFill>
            <a:round/>
          </a:ln>
        </p:spPr>
        <p:txBody>
          <a:bodyPr lIns="67162" tIns="33581" rIns="67162" bIns="33581"/>
          <a:lstStyle/>
          <a:p>
            <a:pPr defTabSz="610870"/>
            <a:endParaRPr lang="zh-CN" altLang="en-US" sz="1765">
              <a:latin typeface="Calibri" panose="020F0502020204030204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6567" y="5211899"/>
            <a:ext cx="8966213" cy="265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0373" tIns="25186" rIns="50373" bIns="25186" anchor="ctr"/>
          <a:lstStyle/>
          <a:p>
            <a:endParaRPr lang="zh-CN" altLang="zh-CN" sz="196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67"/>
          <p:cNvGrpSpPr/>
          <p:nvPr/>
        </p:nvGrpSpPr>
        <p:grpSpPr bwMode="auto">
          <a:xfrm>
            <a:off x="1041614" y="402889"/>
            <a:ext cx="5433647" cy="564666"/>
            <a:chOff x="6339097" y="1573726"/>
            <a:chExt cx="4303212" cy="511504"/>
          </a:xfrm>
        </p:grpSpPr>
        <p:sp>
          <p:nvSpPr>
            <p:cNvPr id="69" name="圆角矩形 68"/>
            <p:cNvSpPr>
              <a:spLocks noChangeArrowheads="1"/>
            </p:cNvSpPr>
            <p:nvPr/>
          </p:nvSpPr>
          <p:spPr bwMode="auto">
            <a:xfrm>
              <a:off x="6339097" y="1573726"/>
              <a:ext cx="4303212" cy="5115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algn="ctr">
              <a:noFill/>
              <a:round/>
            </a:ln>
            <a:effectLst>
              <a:outerShdw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lIns="14110" tIns="24692" rIns="14110" bIns="35275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645" dirty="0">
                <a:solidFill>
                  <a:schemeClr val="lt1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6421219" y="1613181"/>
              <a:ext cx="3829932" cy="354333"/>
            </a:xfrm>
            <a:prstGeom prst="rect">
              <a:avLst/>
            </a:prstGeom>
          </p:spPr>
          <p:txBody>
            <a:bodyPr wrap="square" lIns="119505" tIns="59752" rIns="119505" bIns="59752">
              <a:spAutoFit/>
            </a:bodyPr>
            <a:lstStyle/>
            <a:p>
              <a:r>
                <a:rPr lang="zh-CN" altLang="en-US" sz="1765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聊城大学汉语言文学专业历史与优势</a:t>
              </a:r>
            </a:p>
          </p:txBody>
        </p:sp>
      </p:grp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29945" y="871988"/>
            <a:ext cx="5499735" cy="36560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9599" tIns="44799" rIns="89599" bIns="44799" numCol="1" anchor="ctr" anchorCtr="0" compatLnSpc="1">
            <a:spAutoFit/>
          </a:bodyPr>
          <a:lstStyle/>
          <a:p>
            <a:pPr lvl="0" indent="276225" defTabSz="914400"/>
            <a:r>
              <a:rPr kumimoji="0" lang="en-US" altLang="zh-CN" sz="157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  </a:t>
            </a:r>
          </a:p>
          <a:p>
            <a:pPr lvl="0" indent="276225" defTabSz="914400"/>
            <a:r>
              <a:rPr kumimoji="0" b="1" i="0" u="none" strike="noStrike" cap="none" normalizeH="0" baseline="0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 汉语言文学专业是聊城大学设立最早、规模最大、实力最强的专业之一。1974年开始招收全日制普通本科生, 1979年开始招收中国现当代文学专业硕士研究生，</a:t>
            </a:r>
            <a:r>
              <a:rPr b="1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2009年汉语言文学专业获批国家级特色专业，</a:t>
            </a:r>
            <a:r>
              <a:rPr kumimoji="0" b="1" i="0" u="none" strike="noStrike" cap="none" normalizeH="0" baseline="0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2011年获批硕士学位一级学科授权点，现已形成7个二级学术硕士学位授权点。</a:t>
            </a:r>
            <a:r>
              <a:rPr b="1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2016年获山东省首批汉语言文学免费师范生培养资格，同年获批“山东省高水平应用型立项建设专业群”，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2017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年，荣获博士学位授予A类立项建设单位的支撑专业。</a:t>
            </a:r>
            <a:r>
              <a:rPr kumimoji="0" b="1" i="0" u="none" strike="noStrike" cap="none" normalizeH="0" baseline="0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2019年获批“山东省一流本科专业建设点</a:t>
            </a:r>
            <a:r>
              <a:rPr kumimoji="0" b="1" i="0" u="none" strike="noStrike" cap="none" normalizeH="0" baseline="0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”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和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“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国家</a:t>
            </a:r>
            <a:r>
              <a:rPr b="1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一流本科专业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”</a:t>
            </a:r>
            <a:r>
              <a:rPr kumimoji="0" b="1" i="0" u="none" strike="noStrike" cap="none" normalizeH="0" baseline="0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。</a:t>
            </a:r>
          </a:p>
          <a:p>
            <a:pPr lvl="0" indent="276225" defTabSz="914400"/>
            <a:endParaRPr kumimoji="0" b="1" i="0" u="none" strike="noStrike" cap="none" normalizeH="0" baseline="0" dirty="0" smtClean="0">
              <a:ln>
                <a:noFill/>
              </a:ln>
              <a:effectLst/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0480" y="1212850"/>
            <a:ext cx="2152650" cy="15106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/>
                </a14:imgProps>
              </a:ext>
            </a:extLst>
          </a:blip>
          <a:srcRect/>
          <a:stretch>
            <a:fillRect/>
          </a:stretch>
        </p:blipFill>
        <p:spPr>
          <a:xfrm>
            <a:off x="6380480" y="2853055"/>
            <a:ext cx="2152650" cy="152082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>
            <a:spLocks noChangeArrowheads="1"/>
          </p:cNvSpPr>
          <p:nvPr/>
        </p:nvSpPr>
        <p:spPr bwMode="auto">
          <a:xfrm>
            <a:off x="830059" y="755999"/>
            <a:ext cx="7832214" cy="3739552"/>
          </a:xfrm>
          <a:prstGeom prst="roundRect">
            <a:avLst>
              <a:gd name="adj" fmla="val 3926"/>
            </a:avLst>
          </a:prstGeom>
          <a:noFill/>
          <a:ln w="25400" algn="ctr">
            <a:solidFill>
              <a:schemeClr val="accent1"/>
            </a:solidFill>
            <a:round/>
          </a:ln>
        </p:spPr>
        <p:txBody>
          <a:bodyPr lIns="67162" tIns="33581" rIns="67162" bIns="33581"/>
          <a:lstStyle/>
          <a:p>
            <a:pPr defTabSz="610870"/>
            <a:endParaRPr lang="zh-CN" altLang="en-US" sz="1765">
              <a:latin typeface="Calibri" panose="020F0502020204030204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6567" y="5211899"/>
            <a:ext cx="8966213" cy="265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0373" tIns="25186" rIns="50373" bIns="25186" anchor="ctr"/>
          <a:lstStyle/>
          <a:p>
            <a:endParaRPr lang="zh-CN" altLang="zh-CN" sz="196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67"/>
          <p:cNvGrpSpPr/>
          <p:nvPr/>
        </p:nvGrpSpPr>
        <p:grpSpPr bwMode="auto">
          <a:xfrm>
            <a:off x="1041614" y="402889"/>
            <a:ext cx="5433647" cy="564666"/>
            <a:chOff x="6339097" y="1573726"/>
            <a:chExt cx="4303212" cy="511504"/>
          </a:xfrm>
        </p:grpSpPr>
        <p:sp>
          <p:nvSpPr>
            <p:cNvPr id="69" name="圆角矩形 68"/>
            <p:cNvSpPr>
              <a:spLocks noChangeArrowheads="1"/>
            </p:cNvSpPr>
            <p:nvPr/>
          </p:nvSpPr>
          <p:spPr bwMode="auto">
            <a:xfrm>
              <a:off x="6339097" y="1573726"/>
              <a:ext cx="4303212" cy="5115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algn="ctr">
              <a:noFill/>
              <a:round/>
            </a:ln>
            <a:effectLst>
              <a:outerShdw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lIns="14110" tIns="24692" rIns="14110" bIns="35275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645" dirty="0">
                <a:solidFill>
                  <a:schemeClr val="lt1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6421219" y="1613181"/>
              <a:ext cx="3829932" cy="354333"/>
            </a:xfrm>
            <a:prstGeom prst="rect">
              <a:avLst/>
            </a:prstGeom>
          </p:spPr>
          <p:txBody>
            <a:bodyPr wrap="square" lIns="119505" tIns="59752" rIns="119505" bIns="59752">
              <a:spAutoFit/>
            </a:bodyPr>
            <a:lstStyle/>
            <a:p>
              <a:r>
                <a:rPr lang="zh-CN" altLang="en-US" sz="1765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聊城大学汉语言文学专业历史与优势</a:t>
              </a:r>
            </a:p>
          </p:txBody>
        </p:sp>
      </p:grp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920750" y="887095"/>
            <a:ext cx="5675630" cy="33769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9599" tIns="44799" rIns="89599" bIns="44799" numCol="1" anchor="ctr" anchorCtr="0" compatLnSpc="1">
            <a:spAutoFit/>
          </a:bodyPr>
          <a:lstStyle/>
          <a:p>
            <a:pPr lvl="0" indent="276225" defTabSz="914400"/>
            <a:r>
              <a:rPr kumimoji="0" lang="en-US" altLang="zh-CN" sz="157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  </a:t>
            </a:r>
          </a:p>
          <a:p>
            <a:pPr lvl="0" indent="276225" defTabSz="914400"/>
            <a:r>
              <a:rPr kumimoji="0" lang="en-US" altLang="zh-CN" sz="157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   </a:t>
            </a:r>
            <a:r>
              <a:rPr kumimoji="0" b="1" i="0" u="none" strike="noStrike" cap="none" normalizeH="0" baseline="0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本专业师资雄厚，教学水平高、科研能力强。现有专任教师49人，其中教授8人，副教授32人，具有博士学位的教师38人，海外在读博士1人，拥有全国优秀教师2人、山东省有突出贡献的中青年专家2人，山东省教学名师2人</a:t>
            </a:r>
            <a:r>
              <a:rPr kumimoji="0" lang="zh-CN" b="1" i="0" u="none" strike="noStrike" cap="none" normalizeH="0" baseline="0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。在科研方面，简帛学、运河文学文献学等研究领域独树一帜；在教学方面，</a:t>
            </a:r>
            <a:r>
              <a:rPr kumimoji="0" b="1" i="0" u="none" strike="noStrike" cap="none" normalizeH="0" baseline="0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《高师语文学科专业技能培养规程》获国家级优秀教学成果一等奖</a:t>
            </a:r>
            <a:r>
              <a:rPr b="1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，</a:t>
            </a:r>
            <a:r>
              <a:rPr lang="zh-CN" b="1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拥有</a:t>
            </a:r>
            <a:r>
              <a:rPr b="1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国家精品视频公开课1门，省级精品课程3门</a:t>
            </a:r>
            <a:r>
              <a:rPr lang="zh-CN" b="1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，</a:t>
            </a:r>
            <a:r>
              <a:rPr kumimoji="0" b="1" i="0" u="none" strike="noStrike" cap="none" normalizeH="0" baseline="0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形成了</a:t>
            </a:r>
            <a:r>
              <a:rPr kumimoji="0" lang="zh-CN" b="1" i="0" u="none" strike="noStrike" cap="none" normalizeH="0" baseline="0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以</a:t>
            </a:r>
            <a:r>
              <a:rPr lang="en-US" b="1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“</a:t>
            </a:r>
            <a:r>
              <a:rPr kumimoji="0" lang="zh-CN" b="1" i="0" u="none" strike="noStrike" cap="none" normalizeH="0" baseline="0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学生为中心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”</a:t>
            </a:r>
            <a:r>
              <a:rPr kumimoji="0" lang="zh-CN" b="1" i="0" u="none" strike="noStrike" cap="none" normalizeH="0" baseline="0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、以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“</a:t>
            </a:r>
            <a:r>
              <a:rPr kumimoji="0" lang="zh-CN" b="1" i="0" u="none" strike="noStrike" cap="none" normalizeH="0" baseline="0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产出为导向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”</a:t>
            </a:r>
            <a:r>
              <a:rPr kumimoji="0" lang="zh-CN" b="1" i="0" u="none" strike="noStrike" cap="none" normalizeH="0" baseline="0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，以</a:t>
            </a:r>
            <a:r>
              <a:rPr kumimoji="0" b="1" i="0" u="none" strike="noStrike" cap="none" normalizeH="0" baseline="0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“语言学+文学+语文学”</a:t>
            </a:r>
            <a:r>
              <a:rPr kumimoji="0" lang="zh-CN" b="1" i="0" u="none" strike="noStrike" cap="none" normalizeH="0" baseline="0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为</a:t>
            </a:r>
            <a:r>
              <a:rPr kumimoji="0" b="1" i="0" u="none" strike="noStrike" cap="none" normalizeH="0" baseline="0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特色</a:t>
            </a:r>
            <a:r>
              <a:rPr kumimoji="0" lang="zh-CN" b="1" i="0" u="none" strike="noStrike" cap="none" normalizeH="0" baseline="0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的办学模式，</a:t>
            </a:r>
            <a:r>
              <a:rPr lang="zh-CN" b="1" dirty="0" smtClean="0">
                <a:ln>
                  <a:noFill/>
                </a:ln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培养了很多著名学者、作家、名师等。</a:t>
            </a:r>
            <a:endParaRPr kumimoji="0" b="1" i="0" u="none" strike="noStrike" cap="none" normalizeH="0" baseline="0" dirty="0" smtClean="0">
              <a:ln>
                <a:noFill/>
              </a:ln>
              <a:effectLst/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7540" y="1360170"/>
            <a:ext cx="1402715" cy="15303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87540" y="2839720"/>
            <a:ext cx="1403350" cy="1572895"/>
          </a:xfrm>
          <a:prstGeom prst="rect">
            <a:avLst/>
          </a:prstGeom>
        </p:spPr>
      </p:pic>
      <p:sp>
        <p:nvSpPr>
          <p:cNvPr id="12" name="图文框 11"/>
          <p:cNvSpPr/>
          <p:nvPr/>
        </p:nvSpPr>
        <p:spPr>
          <a:xfrm>
            <a:off x="6875780" y="1330960"/>
            <a:ext cx="1591945" cy="3067685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91" y="-1"/>
            <a:ext cx="8960556" cy="5040313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881946" y="-636"/>
            <a:ext cx="8960556" cy="5040313"/>
          </a:xfrm>
          <a:prstGeom prst="rect">
            <a:avLst/>
          </a:prstGeom>
          <a:solidFill>
            <a:srgbClr val="161D3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>
              <a:cs typeface="+mn-ea"/>
              <a:sym typeface="+mn-lt"/>
            </a:endParaRPr>
          </a:p>
        </p:txBody>
      </p:sp>
      <p:sp>
        <p:nvSpPr>
          <p:cNvPr id="24" name="任意多边形 5" descr="e7d195523061f1c0dc554706afe4c72a60a25314cbaece805811E654B44695D34D35691164BB3D154CCFD5D798F6FEAD99EAA8F1ADC3D4AFA5BC9ED0BB3A4B45073A038AC38E89AB54D31AA59602B9F1EF147B3F1B0DC5A9AD684D251E8AB8BF4F9B091A397845D764E7994FF6F53E4D9E73981015BFF7E580EA95A9E048541F1BBDE0F86D60AA3B"/>
          <p:cNvSpPr/>
          <p:nvPr/>
        </p:nvSpPr>
        <p:spPr>
          <a:xfrm>
            <a:off x="1567207" y="1530300"/>
            <a:ext cx="1639063" cy="1978442"/>
          </a:xfrm>
          <a:custGeom>
            <a:avLst/>
            <a:gdLst>
              <a:gd name="connsiteX0" fmla="*/ 2343150 w 2343150"/>
              <a:gd name="connsiteY0" fmla="*/ 1543050 h 4800600"/>
              <a:gd name="connsiteX1" fmla="*/ 2343150 w 2343150"/>
              <a:gd name="connsiteY1" fmla="*/ 0 h 4800600"/>
              <a:gd name="connsiteX2" fmla="*/ 0 w 2343150"/>
              <a:gd name="connsiteY2" fmla="*/ 0 h 4800600"/>
              <a:gd name="connsiteX3" fmla="*/ 0 w 2343150"/>
              <a:gd name="connsiteY3" fmla="*/ 4800600 h 4800600"/>
              <a:gd name="connsiteX4" fmla="*/ 2343150 w 2343150"/>
              <a:gd name="connsiteY4" fmla="*/ 4800600 h 4800600"/>
              <a:gd name="connsiteX5" fmla="*/ 2343150 w 2343150"/>
              <a:gd name="connsiteY5" fmla="*/ 417195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3150" h="4800600">
                <a:moveTo>
                  <a:pt x="2343150" y="1543050"/>
                </a:moveTo>
                <a:lnTo>
                  <a:pt x="2343150" y="0"/>
                </a:lnTo>
                <a:lnTo>
                  <a:pt x="0" y="0"/>
                </a:lnTo>
                <a:lnTo>
                  <a:pt x="0" y="4800600"/>
                </a:lnTo>
                <a:lnTo>
                  <a:pt x="2343150" y="4800600"/>
                </a:lnTo>
                <a:lnTo>
                  <a:pt x="2343150" y="4171950"/>
                </a:lnTo>
              </a:path>
            </a:pathLst>
          </a:custGeom>
          <a:noFill/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26" name="矩形 25"/>
          <p:cNvSpPr/>
          <p:nvPr/>
        </p:nvSpPr>
        <p:spPr>
          <a:xfrm>
            <a:off x="1567207" y="1601272"/>
            <a:ext cx="1639063" cy="59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235" b="1" spc="22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谢谢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882140" y="2191385"/>
            <a:ext cx="6200775" cy="1108710"/>
            <a:chOff x="-712" y="-755"/>
            <a:chExt cx="9765" cy="1746"/>
          </a:xfrm>
        </p:grpSpPr>
        <p:pic>
          <p:nvPicPr>
            <p:cNvPr id="2" name="图片 1" descr="E:\2017直通高考\配图\二维码.jpg二维码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-712" y="-755"/>
              <a:ext cx="1748" cy="174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249" y="-626"/>
              <a:ext cx="7804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关注公众号</a:t>
              </a:r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山东高考一点通</a:t>
              </a:r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观看更多高考资讯及专业公开课</a:t>
              </a:r>
            </a:p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栏目热线：</a:t>
              </a:r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0531</a:t>
              </a:r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-82677373</a:t>
              </a:r>
              <a:endPara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7040" y="817245"/>
            <a:ext cx="7762240" cy="2271395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</a:t>
            </a:r>
            <a:r>
              <a:rPr lang="zh-CN" altLang="en-US" sz="4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第一部分</a:t>
            </a:r>
            <a:r>
              <a:rPr lang="zh-CN" altLang="en-US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 </a:t>
            </a:r>
            <a:r>
              <a:rPr lang="zh-CN" altLang="en-US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zh-CN" altLang="en-US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zh-C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br>
              <a:rPr lang="zh-C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zh-C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     </a:t>
            </a:r>
          </a:p>
        </p:txBody>
      </p:sp>
      <p:pic>
        <p:nvPicPr>
          <p:cNvPr id="17412" name="Picture 85" descr="3193651_150957479000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30" y="-12700"/>
            <a:ext cx="1920240" cy="62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0020033044654766_b[1]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795" y="503555"/>
            <a:ext cx="2849245" cy="4505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>
            <a:spLocks noChangeArrowheads="1"/>
          </p:cNvSpPr>
          <p:nvPr/>
        </p:nvSpPr>
        <p:spPr bwMode="auto">
          <a:xfrm>
            <a:off x="830059" y="755999"/>
            <a:ext cx="7832214" cy="3739552"/>
          </a:xfrm>
          <a:prstGeom prst="roundRect">
            <a:avLst>
              <a:gd name="adj" fmla="val 3926"/>
            </a:avLst>
          </a:prstGeom>
          <a:noFill/>
          <a:ln w="25400" algn="ctr">
            <a:solidFill>
              <a:schemeClr val="accent1"/>
            </a:solidFill>
            <a:round/>
          </a:ln>
        </p:spPr>
        <p:txBody>
          <a:bodyPr lIns="67162" tIns="33581" rIns="67162" bIns="33581"/>
          <a:lstStyle/>
          <a:p>
            <a:pPr defTabSz="610870"/>
            <a:endParaRPr lang="zh-CN" altLang="en-US" sz="1765">
              <a:latin typeface="Calibri" panose="020F0502020204030204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3392" y="5218884"/>
            <a:ext cx="8966213" cy="265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0373" tIns="25186" rIns="50373" bIns="25186" anchor="ctr"/>
          <a:lstStyle/>
          <a:p>
            <a:endParaRPr lang="zh-CN" altLang="zh-CN" sz="196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67"/>
          <p:cNvGrpSpPr/>
          <p:nvPr/>
        </p:nvGrpSpPr>
        <p:grpSpPr bwMode="auto">
          <a:xfrm>
            <a:off x="1041614" y="402889"/>
            <a:ext cx="5433647" cy="564666"/>
            <a:chOff x="6339097" y="1573726"/>
            <a:chExt cx="4303212" cy="511504"/>
          </a:xfrm>
        </p:grpSpPr>
        <p:sp>
          <p:nvSpPr>
            <p:cNvPr id="69" name="圆角矩形 68"/>
            <p:cNvSpPr>
              <a:spLocks noChangeArrowheads="1"/>
            </p:cNvSpPr>
            <p:nvPr/>
          </p:nvSpPr>
          <p:spPr bwMode="auto">
            <a:xfrm>
              <a:off x="6339097" y="1573726"/>
              <a:ext cx="4303212" cy="5115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algn="ctr">
              <a:noFill/>
              <a:round/>
            </a:ln>
            <a:effectLst>
              <a:outerShdw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lIns="14110" tIns="24692" rIns="14110" bIns="35275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645" dirty="0">
                <a:solidFill>
                  <a:schemeClr val="lt1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6421219" y="1613181"/>
              <a:ext cx="3829932" cy="354333"/>
            </a:xfrm>
            <a:prstGeom prst="rect">
              <a:avLst/>
            </a:prstGeom>
          </p:spPr>
          <p:txBody>
            <a:bodyPr wrap="square" lIns="119505" tIns="59752" rIns="119505" bIns="59752">
              <a:spAutoFit/>
            </a:bodyPr>
            <a:lstStyle/>
            <a:p>
              <a:r>
                <a:rPr lang="zh-CN" altLang="en-US" sz="1765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一、中国语言文学类专业概述</a:t>
              </a:r>
              <a:endParaRPr lang="zh-CN" altLang="zh-CN" sz="17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90905" y="1443355"/>
            <a:ext cx="5309235" cy="20275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9599" tIns="44799" rIns="89599" bIns="44799" numCol="1" anchor="ctr" anchorCtr="0" compatLnSpc="1">
            <a:spAutoFit/>
          </a:bodyPr>
          <a:lstStyle/>
          <a:p>
            <a:pPr lvl="0" indent="276225" defTabSz="914400"/>
            <a:r>
              <a:rPr kumimoji="0" lang="en-US" altLang="zh-CN" sz="157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    </a:t>
            </a:r>
            <a:r>
              <a:rPr b="1" dirty="0" smtClean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中国语言文学类专业植根于中华优秀传统文化、是以中华</a:t>
            </a:r>
            <a:r>
              <a:rPr lang="zh-CN" b="1" dirty="0" smtClean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母</a:t>
            </a:r>
            <a:r>
              <a:rPr b="1" dirty="0" smtClean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语及母语文学为基本内函，具有</a:t>
            </a:r>
            <a:r>
              <a:rPr lang="zh-CN" b="1" dirty="0" smtClean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深厚</a:t>
            </a:r>
            <a:r>
              <a:rPr b="1" dirty="0" smtClean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人文</a:t>
            </a:r>
            <a:r>
              <a:rPr lang="zh-CN" b="1" dirty="0" smtClean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底蕴的基础</a:t>
            </a:r>
            <a:r>
              <a:rPr b="1" dirty="0" smtClean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学科</a:t>
            </a:r>
            <a:r>
              <a:rPr lang="zh-CN" b="1" dirty="0" smtClean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，它</a:t>
            </a:r>
            <a:r>
              <a:rPr b="1" dirty="0" smtClean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与</a:t>
            </a:r>
            <a:r>
              <a:rPr lang="zh-CN" b="1" dirty="0" smtClean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历</a:t>
            </a:r>
            <a:r>
              <a:rPr b="1" dirty="0" smtClean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史、</a:t>
            </a:r>
            <a:r>
              <a:rPr lang="zh-CN" b="1" dirty="0" smtClean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哲</a:t>
            </a:r>
            <a:r>
              <a:rPr b="1" dirty="0" smtClean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学、艺术等</a:t>
            </a:r>
            <a:r>
              <a:rPr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人文学科</a:t>
            </a:r>
            <a:r>
              <a:rPr b="1" dirty="0" smtClean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关系密切</a:t>
            </a:r>
            <a:r>
              <a:rPr lang="zh-CN" b="1" dirty="0" smtClean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。</a:t>
            </a:r>
          </a:p>
          <a:p>
            <a:pPr lvl="0" indent="276225" defTabSz="914400"/>
            <a:r>
              <a:rPr lang="zh-CN" b="1" dirty="0" smtClean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 </a:t>
            </a:r>
            <a:r>
              <a:rPr b="1" dirty="0" smtClean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中国语言文学类</a:t>
            </a:r>
            <a:r>
              <a:rPr lang="zh-CN" b="1" dirty="0" smtClean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专业建设不仅关系中文人才的培养，也有助于加强校园文化建设，促进高校其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他专业的学生培育人文情怀、提升综合素质。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7595" y="1498600"/>
            <a:ext cx="2439035" cy="270637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>
            <a:spLocks noChangeArrowheads="1"/>
          </p:cNvSpPr>
          <p:nvPr/>
        </p:nvSpPr>
        <p:spPr bwMode="auto">
          <a:xfrm>
            <a:off x="830059" y="755999"/>
            <a:ext cx="7832214" cy="3739552"/>
          </a:xfrm>
          <a:prstGeom prst="roundRect">
            <a:avLst>
              <a:gd name="adj" fmla="val 3926"/>
            </a:avLst>
          </a:prstGeom>
          <a:noFill/>
          <a:ln w="25400" algn="ctr">
            <a:solidFill>
              <a:schemeClr val="accent1"/>
            </a:solidFill>
            <a:round/>
          </a:ln>
        </p:spPr>
        <p:txBody>
          <a:bodyPr lIns="67162" tIns="33581" rIns="67162" bIns="33581"/>
          <a:lstStyle/>
          <a:p>
            <a:pPr defTabSz="610870"/>
            <a:endParaRPr lang="zh-CN" altLang="en-US" sz="1765">
              <a:latin typeface="Calibri" panose="020F0502020204030204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3392" y="5218884"/>
            <a:ext cx="8966213" cy="265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0373" tIns="25186" rIns="50373" bIns="25186" anchor="ctr"/>
          <a:lstStyle/>
          <a:p>
            <a:endParaRPr lang="zh-CN" altLang="zh-CN" sz="196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67"/>
          <p:cNvGrpSpPr/>
          <p:nvPr/>
        </p:nvGrpSpPr>
        <p:grpSpPr bwMode="auto">
          <a:xfrm>
            <a:off x="964042" y="439463"/>
            <a:ext cx="4233537" cy="564666"/>
            <a:chOff x="6258377" y="1637949"/>
            <a:chExt cx="3745369" cy="511504"/>
          </a:xfrm>
        </p:grpSpPr>
        <p:sp>
          <p:nvSpPr>
            <p:cNvPr id="69" name="圆角矩形 68"/>
            <p:cNvSpPr>
              <a:spLocks noChangeArrowheads="1"/>
            </p:cNvSpPr>
            <p:nvPr/>
          </p:nvSpPr>
          <p:spPr bwMode="auto">
            <a:xfrm>
              <a:off x="6258377" y="1637949"/>
              <a:ext cx="3744416" cy="5115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algn="ctr">
              <a:noFill/>
              <a:round/>
            </a:ln>
            <a:effectLst>
              <a:outerShdw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lIns="14110" tIns="24692" rIns="14110" bIns="35275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645" dirty="0">
                <a:solidFill>
                  <a:schemeClr val="lt1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6339798" y="1677094"/>
              <a:ext cx="3663948" cy="354333"/>
            </a:xfrm>
            <a:prstGeom prst="rect">
              <a:avLst/>
            </a:prstGeom>
          </p:spPr>
          <p:txBody>
            <a:bodyPr wrap="square" lIns="119505" tIns="59752" rIns="119505" bIns="59752">
              <a:spAutoFit/>
            </a:bodyPr>
            <a:lstStyle/>
            <a:p>
              <a:r>
                <a:rPr lang="zh-CN" altLang="en-US" sz="1765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一、中国语言文学类</a:t>
              </a:r>
              <a:r>
                <a:rPr lang="zh-CN" altLang="en-US" sz="176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专业</a:t>
              </a:r>
              <a:r>
                <a:rPr lang="zh-CN" altLang="en-US" sz="1765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概述</a:t>
              </a:r>
              <a:endParaRPr lang="zh-CN" altLang="zh-CN" sz="17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29945" y="595630"/>
            <a:ext cx="5711190" cy="49618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9599" tIns="44799" rIns="89599" bIns="44799" numCol="1" anchor="ctr" anchorCtr="0" compatLnSpc="1">
            <a:spAutoFit/>
          </a:bodyPr>
          <a:lstStyle/>
          <a:p>
            <a:pPr lvl="0" indent="276225" defTabSz="914400"/>
            <a:r>
              <a:rPr lang="en-US" altLang="zh-CN" sz="1765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</a:p>
          <a:p>
            <a:pPr lvl="0" indent="276225" defTabSz="914400"/>
            <a:endParaRPr lang="en-US" altLang="zh-CN" sz="20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lvl="0" indent="276225" defTabSz="914400"/>
            <a:r>
              <a:rPr lang="en-US" altLang="zh-CN" sz="16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所在学科门类</a:t>
            </a:r>
          </a:p>
          <a:p>
            <a:pPr lvl="0" indent="276225" defTabSz="914400"/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根据《普通高等学校本科专业目录(2012年)》，中国语言</a:t>
            </a:r>
            <a:r>
              <a:rPr lang="zh-CN" altLang="en-US" sz="16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文学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类属于</a:t>
            </a:r>
            <a:r>
              <a:rPr lang="zh-CN" altLang="en-US" sz="1600" b="1" dirty="0" smtClean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文学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学科类，该目录分设哲学、经济学、法学、教育学、文学、历史学、理学、工学、农学、医学、管理学、艺术学12个学科门类，其中基本专业352种，特设专业154种。</a:t>
            </a:r>
          </a:p>
          <a:p>
            <a:pPr lvl="0" indent="276225" defTabSz="914400"/>
            <a:r>
              <a:rPr lang="en-US" altLang="zh-CN" sz="16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包含专业</a:t>
            </a:r>
          </a:p>
          <a:p>
            <a:pPr lvl="0" indent="276225" defTabSz="914400"/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文学</a:t>
            </a:r>
          </a:p>
          <a:p>
            <a:pPr lvl="0" indent="276225" defTabSz="914400"/>
            <a:r>
              <a:rPr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0501 中国语言文学类</a:t>
            </a:r>
          </a:p>
          <a:p>
            <a:pPr lvl="0" indent="276225" defTabSz="914400"/>
            <a:r>
              <a:rPr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050101 </a:t>
            </a:r>
            <a:r>
              <a:rPr sz="16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汉语言文学</a:t>
            </a:r>
            <a:endParaRPr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lvl="0" indent="276225" defTabSz="914400"/>
            <a:r>
              <a:rPr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050102 汉语言</a:t>
            </a:r>
          </a:p>
          <a:p>
            <a:pPr lvl="0" indent="276225" defTabSz="914400"/>
            <a:r>
              <a:rPr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050103 汉语国际教育</a:t>
            </a:r>
          </a:p>
          <a:p>
            <a:pPr lvl="0" indent="276225" defTabSz="914400"/>
            <a:r>
              <a:rPr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050104 中国少数民族语言文</a:t>
            </a:r>
            <a:r>
              <a:rPr 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学</a:t>
            </a:r>
            <a:endParaRPr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lvl="0" indent="276225" defTabSz="914400"/>
            <a:r>
              <a:rPr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050105 古典文献学</a:t>
            </a:r>
          </a:p>
          <a:p>
            <a:pPr lvl="0" indent="276225" defTabSz="914400"/>
            <a:r>
              <a:rPr lang="en-US" altLang="zh-CN" b="1" dirty="0" smtClean="0">
                <a:solidFill>
                  <a:srgbClr val="005DA2"/>
                </a:solidFill>
                <a:latin typeface="仿宋" panose="02010609060101010101" pitchFamily="49" charset="-122"/>
                <a:ea typeface="仿宋" panose="02010609060101010101" pitchFamily="49" charset="-122"/>
                <a:sym typeface="微软雅黑" panose="020B0503020204020204" pitchFamily="34" charset="-122"/>
              </a:rPr>
              <a:t>  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lvl="0" indent="276225" defTabSz="914400"/>
            <a:endParaRPr lang="en-US" altLang="zh-CN" sz="1765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lvl="0" indent="276225" defTabSz="914400"/>
            <a:endParaRPr lang="en-US" altLang="zh-CN" sz="1765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lvl="0" indent="276225" defTabSz="914400"/>
            <a:endParaRPr kumimoji="0" lang="zh-CN" altLang="en-US" sz="1765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1135" y="1534795"/>
            <a:ext cx="1952625" cy="28568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6005" y="1259205"/>
            <a:ext cx="241300" cy="2755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7275" y="2426335"/>
            <a:ext cx="240030" cy="27432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>
            <a:spLocks noChangeArrowheads="1"/>
          </p:cNvSpPr>
          <p:nvPr/>
        </p:nvSpPr>
        <p:spPr bwMode="auto">
          <a:xfrm>
            <a:off x="830059" y="755999"/>
            <a:ext cx="7832214" cy="3739552"/>
          </a:xfrm>
          <a:prstGeom prst="roundRect">
            <a:avLst>
              <a:gd name="adj" fmla="val 3926"/>
            </a:avLst>
          </a:prstGeom>
          <a:noFill/>
          <a:ln w="25400" algn="ctr">
            <a:solidFill>
              <a:schemeClr val="accent1"/>
            </a:solidFill>
            <a:round/>
          </a:ln>
        </p:spPr>
        <p:txBody>
          <a:bodyPr lIns="67162" tIns="33581" rIns="67162" bIns="33581"/>
          <a:lstStyle/>
          <a:p>
            <a:pPr defTabSz="610870"/>
            <a:endParaRPr lang="zh-CN" altLang="en-US" sz="1765">
              <a:latin typeface="Calibri" panose="020F0502020204030204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6567" y="5211899"/>
            <a:ext cx="8966213" cy="265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0373" tIns="25186" rIns="50373" bIns="25186" anchor="ctr"/>
          <a:lstStyle/>
          <a:p>
            <a:endParaRPr lang="zh-CN" altLang="zh-CN" sz="196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67"/>
          <p:cNvGrpSpPr/>
          <p:nvPr/>
        </p:nvGrpSpPr>
        <p:grpSpPr bwMode="auto">
          <a:xfrm>
            <a:off x="1041614" y="402889"/>
            <a:ext cx="5433647" cy="564666"/>
            <a:chOff x="6339097" y="1573726"/>
            <a:chExt cx="4303212" cy="511504"/>
          </a:xfrm>
        </p:grpSpPr>
        <p:sp>
          <p:nvSpPr>
            <p:cNvPr id="69" name="圆角矩形 68"/>
            <p:cNvSpPr>
              <a:spLocks noChangeArrowheads="1"/>
            </p:cNvSpPr>
            <p:nvPr/>
          </p:nvSpPr>
          <p:spPr bwMode="auto">
            <a:xfrm>
              <a:off x="6339097" y="1573726"/>
              <a:ext cx="4303212" cy="5115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algn="ctr">
              <a:noFill/>
              <a:round/>
            </a:ln>
            <a:effectLst>
              <a:outerShdw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lIns="14110" tIns="24692" rIns="14110" bIns="35275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645" dirty="0">
                <a:solidFill>
                  <a:schemeClr val="lt1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6421219" y="1613181"/>
              <a:ext cx="3829932" cy="354333"/>
            </a:xfrm>
            <a:prstGeom prst="rect">
              <a:avLst/>
            </a:prstGeom>
          </p:spPr>
          <p:txBody>
            <a:bodyPr wrap="square" lIns="119505" tIns="59752" rIns="119505" bIns="59752">
              <a:spAutoFit/>
            </a:bodyPr>
            <a:lstStyle/>
            <a:p>
              <a:r>
                <a:rPr lang="zh-CN" altLang="en-US" sz="1765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一、中国语言文学类专业概述</a:t>
              </a:r>
              <a:endParaRPr lang="zh-CN" altLang="zh-CN" sz="17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30545" y="1608255"/>
            <a:ext cx="7690926" cy="9194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9599" tIns="44799" rIns="89599" bIns="44799" numCol="1" anchor="ctr" anchorCtr="0" compatLnSpc="1">
            <a:spAutoFit/>
          </a:bodyPr>
          <a:lstStyle/>
          <a:p>
            <a:pPr lvl="0" indent="276225" defTabSz="914400"/>
            <a:r>
              <a:rPr kumimoji="0" lang="en-US" altLang="zh-CN" sz="157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  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目前，</a:t>
            </a:r>
            <a:r>
              <a:rPr kumimoji="0" lang="zh-CN" b="1" i="0" u="none" strike="noStrike" cap="none" normalizeH="0" baseline="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综</a:t>
            </a:r>
            <a:r>
              <a:rPr kumimoji="0" b="1" i="0" u="none" strike="noStrike" cap="none" normalizeH="0" baseline="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合性大学和师范类院校</a:t>
            </a:r>
            <a:r>
              <a:rPr kumimoji="0" lang="zh-CN" b="1" i="0" u="none" strike="noStrike" cap="none" normalizeH="0" baseline="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普遍</a:t>
            </a:r>
            <a:r>
              <a:rPr kumimoji="0" b="1" i="0" u="none" strike="noStrike" cap="none" normalizeH="0" baseline="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设有</a:t>
            </a:r>
            <a:r>
              <a:rPr kumimoji="0" lang="zh-CN" b="1" i="0" u="none" strike="noStrike" cap="none" normalizeH="0" baseline="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汉语言文学</a:t>
            </a:r>
            <a:r>
              <a:rPr kumimoji="0" b="1" i="0" u="none" strike="noStrike" cap="none" normalizeH="0" baseline="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专业，理、工、农、医、经济、管理、法律、外语、艺术等各种类型的高校也大多设有本学科所属的部分专业。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78915" y="1101090"/>
            <a:ext cx="27355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全国开设该专业的情况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5540" y="1101090"/>
            <a:ext cx="346075" cy="3956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4770" y="2586355"/>
            <a:ext cx="3018155" cy="16833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5695" y="2586355"/>
            <a:ext cx="3070860" cy="16827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7040" y="817245"/>
            <a:ext cx="7762240" cy="2271395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第二部分 </a:t>
            </a:r>
            <a:br>
              <a:rPr lang="zh-C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zh-CN" altLang="en-US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br>
              <a:rPr lang="zh-CN" altLang="en-US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zh-C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     汉语言文学专业学习什么？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8770" y="3145790"/>
            <a:ext cx="2288540" cy="1863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>
            <a:spLocks noChangeArrowheads="1"/>
          </p:cNvSpPr>
          <p:nvPr/>
        </p:nvSpPr>
        <p:spPr bwMode="auto">
          <a:xfrm>
            <a:off x="830059" y="755999"/>
            <a:ext cx="7832214" cy="3739552"/>
          </a:xfrm>
          <a:prstGeom prst="roundRect">
            <a:avLst>
              <a:gd name="adj" fmla="val 3926"/>
            </a:avLst>
          </a:prstGeom>
          <a:noFill/>
          <a:ln w="25400" algn="ctr">
            <a:solidFill>
              <a:schemeClr val="accent1"/>
            </a:solidFill>
            <a:round/>
          </a:ln>
        </p:spPr>
        <p:txBody>
          <a:bodyPr lIns="67162" tIns="33581" rIns="67162" bIns="33581"/>
          <a:lstStyle/>
          <a:p>
            <a:pPr defTabSz="610870"/>
            <a:endParaRPr lang="zh-CN" altLang="en-US" sz="1765">
              <a:latin typeface="Calibri" panose="020F0502020204030204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6567" y="5211899"/>
            <a:ext cx="8966213" cy="265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0373" tIns="25186" rIns="50373" bIns="25186" anchor="ctr"/>
          <a:lstStyle/>
          <a:p>
            <a:endParaRPr lang="zh-CN" altLang="zh-CN" sz="196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67"/>
          <p:cNvGrpSpPr/>
          <p:nvPr/>
        </p:nvGrpSpPr>
        <p:grpSpPr bwMode="auto">
          <a:xfrm>
            <a:off x="1041614" y="402889"/>
            <a:ext cx="5433647" cy="564666"/>
            <a:chOff x="6339097" y="1573726"/>
            <a:chExt cx="4303212" cy="511504"/>
          </a:xfrm>
        </p:grpSpPr>
        <p:sp>
          <p:nvSpPr>
            <p:cNvPr id="69" name="圆角矩形 68"/>
            <p:cNvSpPr>
              <a:spLocks noChangeArrowheads="1"/>
            </p:cNvSpPr>
            <p:nvPr/>
          </p:nvSpPr>
          <p:spPr bwMode="auto">
            <a:xfrm>
              <a:off x="6339097" y="1573726"/>
              <a:ext cx="4303212" cy="5115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algn="ctr">
              <a:noFill/>
              <a:round/>
            </a:ln>
            <a:effectLst>
              <a:outerShdw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lIns="14110" tIns="24692" rIns="14110" bIns="35275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645" dirty="0">
                <a:solidFill>
                  <a:schemeClr val="lt1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6421219" y="1613181"/>
              <a:ext cx="3829932" cy="354333"/>
            </a:xfrm>
            <a:prstGeom prst="rect">
              <a:avLst/>
            </a:prstGeom>
          </p:spPr>
          <p:txBody>
            <a:bodyPr wrap="square" lIns="119505" tIns="59752" rIns="119505" bIns="59752">
              <a:spAutoFit/>
            </a:bodyPr>
            <a:lstStyle/>
            <a:p>
              <a:r>
                <a:rPr lang="zh-CN" altLang="en-US" sz="1765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二、汉语言文学专业学习什么？</a:t>
              </a:r>
              <a:endParaRPr lang="zh-CN" altLang="zh-CN" sz="17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30545" y="1608255"/>
            <a:ext cx="7690926" cy="9194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9599" tIns="44799" rIns="89599" bIns="44799" numCol="1" anchor="ctr" anchorCtr="0" compatLnSpc="1">
            <a:spAutoFit/>
          </a:bodyPr>
          <a:lstStyle/>
          <a:p>
            <a:pPr lvl="0" indent="276225" defTabSz="914400"/>
            <a:r>
              <a:rPr kumimoji="0" lang="en-US" altLang="zh-CN" sz="157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   </a:t>
            </a:r>
            <a:r>
              <a:rPr kumimoji="0" b="1" i="0" u="none" strike="noStrike" cap="none" normalizeH="0" baseline="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汉语言文学专业主要课程：语言学概论、古代汉语、现代汉语、文学概论、</a:t>
            </a:r>
            <a:r>
              <a:rPr kumimoji="0" lang="zh-CN" b="1" i="0" u="none" strike="noStrike" cap="none" normalizeH="0" baseline="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中国古代文论、西方文论、</a:t>
            </a:r>
            <a:r>
              <a:rPr kumimoji="0" b="1" i="0" u="none" strike="noStrike" cap="none" normalizeH="0" baseline="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中国古代文学、中国现当代文学、中国古典文献学、外国文学、</a:t>
            </a:r>
            <a:r>
              <a:rPr kumimoji="0" lang="zh-CN" b="1" i="0" u="none" strike="noStrike" cap="none" normalizeH="0" baseline="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写作</a:t>
            </a:r>
            <a:r>
              <a:rPr kumimoji="0" b="1" i="0" u="none" strike="noStrike" cap="none" normalizeH="0" baseline="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等。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78915" y="1101090"/>
            <a:ext cx="299085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汉语言文学专业主要课程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5540" y="1101090"/>
            <a:ext cx="346075" cy="395605"/>
          </a:xfrm>
          <a:prstGeom prst="rect">
            <a:avLst/>
          </a:prstGeom>
        </p:spPr>
      </p:pic>
      <p:pic>
        <p:nvPicPr>
          <p:cNvPr id="20488" name="Picture 8" descr="https://ss3.bdstatic.com/70cFv8Sh_Q1YnxGkpoWK1HF6hhy/it/u=472510588,551927723&amp;fm=15&amp;gp=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4665" y="2765425"/>
            <a:ext cx="1253490" cy="1671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0445" y="2786380"/>
            <a:ext cx="2677160" cy="1651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4330" y="2701925"/>
            <a:ext cx="1196975" cy="179451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>
            <a:spLocks noChangeArrowheads="1"/>
          </p:cNvSpPr>
          <p:nvPr/>
        </p:nvSpPr>
        <p:spPr bwMode="auto">
          <a:xfrm>
            <a:off x="830059" y="755999"/>
            <a:ext cx="7832214" cy="3739552"/>
          </a:xfrm>
          <a:prstGeom prst="roundRect">
            <a:avLst>
              <a:gd name="adj" fmla="val 3926"/>
            </a:avLst>
          </a:prstGeom>
          <a:noFill/>
          <a:ln w="25400" algn="ctr">
            <a:solidFill>
              <a:schemeClr val="accent1"/>
            </a:solidFill>
            <a:round/>
          </a:ln>
        </p:spPr>
        <p:txBody>
          <a:bodyPr lIns="67162" tIns="33581" rIns="67162" bIns="33581"/>
          <a:lstStyle/>
          <a:p>
            <a:pPr defTabSz="610870"/>
            <a:endParaRPr lang="zh-CN" altLang="en-US" sz="1765">
              <a:latin typeface="Calibri" panose="020F0502020204030204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6567" y="5211899"/>
            <a:ext cx="8966213" cy="265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0373" tIns="25186" rIns="50373" bIns="25186" anchor="ctr"/>
          <a:lstStyle/>
          <a:p>
            <a:endParaRPr lang="zh-CN" altLang="zh-CN" sz="196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67"/>
          <p:cNvGrpSpPr/>
          <p:nvPr/>
        </p:nvGrpSpPr>
        <p:grpSpPr bwMode="auto">
          <a:xfrm>
            <a:off x="1041614" y="402889"/>
            <a:ext cx="5433647" cy="564666"/>
            <a:chOff x="6339097" y="1573726"/>
            <a:chExt cx="4303212" cy="511504"/>
          </a:xfrm>
        </p:grpSpPr>
        <p:sp>
          <p:nvSpPr>
            <p:cNvPr id="69" name="圆角矩形 68"/>
            <p:cNvSpPr>
              <a:spLocks noChangeArrowheads="1"/>
            </p:cNvSpPr>
            <p:nvPr/>
          </p:nvSpPr>
          <p:spPr bwMode="auto">
            <a:xfrm>
              <a:off x="6339097" y="1573726"/>
              <a:ext cx="4303212" cy="5115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algn="ctr">
              <a:noFill/>
              <a:round/>
            </a:ln>
            <a:effectLst>
              <a:outerShdw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lIns="14110" tIns="24692" rIns="14110" bIns="35275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645" dirty="0">
                <a:solidFill>
                  <a:schemeClr val="lt1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6421219" y="1613181"/>
              <a:ext cx="3829932" cy="354333"/>
            </a:xfrm>
            <a:prstGeom prst="rect">
              <a:avLst/>
            </a:prstGeom>
          </p:spPr>
          <p:txBody>
            <a:bodyPr wrap="square" lIns="119505" tIns="59752" rIns="119505" bIns="59752">
              <a:spAutoFit/>
            </a:bodyPr>
            <a:lstStyle/>
            <a:p>
              <a:r>
                <a:rPr lang="zh-CN" altLang="en-US" sz="1765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二、汉语言文学专业学习什么？</a:t>
              </a:r>
              <a:endParaRPr lang="zh-CN" altLang="zh-CN" sz="17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30545" y="1608255"/>
            <a:ext cx="7690926" cy="9194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9599" tIns="44799" rIns="89599" bIns="44799" numCol="1" anchor="ctr" anchorCtr="0" compatLnSpc="1">
            <a:spAutoFit/>
          </a:bodyPr>
          <a:lstStyle/>
          <a:p>
            <a:pPr lvl="0" indent="276225" defTabSz="914400"/>
            <a:r>
              <a:rPr kumimoji="0" lang="en-US" altLang="zh-CN" sz="157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  </a:t>
            </a:r>
            <a:r>
              <a:rPr kumimoji="0" b="1" i="0" u="none" strike="noStrike" cap="none" normalizeH="0" baseline="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本专业采用弹性学制，被准学制为4年，学习年限一般为3～6年，计划总学时为2</a:t>
            </a:r>
            <a:r>
              <a:rPr kumimoji="0" lang="en-US" b="1" i="0" u="none" strike="noStrike" cap="none" normalizeH="0" baseline="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000</a:t>
            </a:r>
            <a:r>
              <a:rPr kumimoji="0" lang="zh-CN" altLang="en-US" b="1" i="0" u="none" strike="noStrike" cap="none" normalizeH="0" baseline="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多</a:t>
            </a:r>
            <a:r>
              <a:rPr kumimoji="0" b="1" i="0" u="none" strike="noStrike" cap="none" normalizeH="0" baseline="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学时，总学分为1</a:t>
            </a:r>
            <a:r>
              <a:rPr kumimoji="0" lang="en-US" b="1" i="0" u="none" strike="noStrike" cap="none" normalizeH="0" baseline="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6</a:t>
            </a:r>
            <a:r>
              <a:rPr kumimoji="0" b="1" i="0" u="none" strike="noStrike" cap="none" normalizeH="0" baseline="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0学分</a:t>
            </a:r>
            <a:r>
              <a:rPr kumimoji="0" lang="zh-CN" b="1" i="0" u="none" strike="noStrike" cap="none" normalizeH="0" baseline="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左右</a:t>
            </a:r>
            <a:r>
              <a:rPr kumimoji="0" b="1" i="0" u="none" strike="noStrike" cap="none" normalizeH="0" baseline="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。修满规定学分，准予毕业。符合学位授予条件者，经校学位委员会审核通过，授予文学学士学位。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78915" y="1101090"/>
            <a:ext cx="324612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汉语言文学专业学制与学位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5540" y="1101090"/>
            <a:ext cx="346075" cy="3956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7795" y="2706370"/>
            <a:ext cx="2966720" cy="17195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4745" y="2705735"/>
            <a:ext cx="2955290" cy="172021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1586</Words>
  <Application>Microsoft Office PowerPoint</Application>
  <PresentationFormat>自定义</PresentationFormat>
  <Paragraphs>101</Paragraphs>
  <Slides>22</Slides>
  <Notes>15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主题​​</vt:lpstr>
      <vt:lpstr>幻灯片 1</vt:lpstr>
      <vt:lpstr>幻灯片 2</vt:lpstr>
      <vt:lpstr>             第一部分          </vt:lpstr>
      <vt:lpstr>幻灯片 4</vt:lpstr>
      <vt:lpstr>幻灯片 5</vt:lpstr>
      <vt:lpstr>幻灯片 6</vt:lpstr>
      <vt:lpstr>第二部分          汉语言文学专业学习什么？</vt:lpstr>
      <vt:lpstr>幻灯片 8</vt:lpstr>
      <vt:lpstr>幻灯片 9</vt:lpstr>
      <vt:lpstr>第三部分    就业方向与发展前景</vt:lpstr>
      <vt:lpstr>幻灯片 11</vt:lpstr>
      <vt:lpstr>幻灯片 12</vt:lpstr>
      <vt:lpstr>第四部分    学习本专业类有何优势和劣势</vt:lpstr>
      <vt:lpstr>幻灯片 14</vt:lpstr>
      <vt:lpstr>幻灯片 15</vt:lpstr>
      <vt:lpstr>第五部分    学生素质要求与高校选科要求</vt:lpstr>
      <vt:lpstr>幻灯片 17</vt:lpstr>
      <vt:lpstr>幻灯片 18</vt:lpstr>
      <vt:lpstr>第六部分   聊城大学汉语言文学专业特点及优势</vt:lpstr>
      <vt:lpstr>幻灯片 20</vt:lpstr>
      <vt:lpstr>幻灯片 21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cp:lastModifiedBy/>
  <cp:revision>65</cp:revision>
  <dcterms:created xsi:type="dcterms:W3CDTF">2017-08-07T06:19:00Z</dcterms:created>
  <dcterms:modified xsi:type="dcterms:W3CDTF">2020-05-13T00:47:47Z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